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79" r:id="rId2"/>
    <p:sldId id="257" r:id="rId3"/>
    <p:sldId id="258" r:id="rId4"/>
    <p:sldId id="259" r:id="rId5"/>
    <p:sldId id="264" r:id="rId6"/>
    <p:sldId id="266" r:id="rId7"/>
    <p:sldId id="271" r:id="rId8"/>
    <p:sldId id="284" r:id="rId9"/>
    <p:sldId id="285" r:id="rId10"/>
    <p:sldId id="286" r:id="rId11"/>
    <p:sldId id="27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1" autoAdjust="0"/>
  </p:normalViewPr>
  <p:slideViewPr>
    <p:cSldViewPr>
      <p:cViewPr>
        <p:scale>
          <a:sx n="100" d="100"/>
          <a:sy n="100" d="100"/>
        </p:scale>
        <p:origin x="-1860" y="-348"/>
      </p:cViewPr>
      <p:guideLst>
        <p:guide orient="horz" pos="2160"/>
        <p:guide pos="2880"/>
      </p:guideLst>
    </p:cSldViewPr>
  </p:slideViewPr>
  <p:outlineViewPr>
    <p:cViewPr>
      <p:scale>
        <a:sx n="33" d="100"/>
        <a:sy n="33" d="100"/>
      </p:scale>
      <p:origin x="0" y="19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47D8A79D-0D1F-2144-B26A-0F11747E5D17}" type="datetimeFigureOut">
              <a:rPr lang="en-US" smtClean="0"/>
              <a:t>10/20/2014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40" tIns="45720" rIns="91440" bIns="45720" rtlCol="0" anchor="b"/>
          <a:lstStyle>
            <a:lvl1pPr algn="r">
              <a:defRPr sz="1200"/>
            </a:lvl1pPr>
          </a:lstStyle>
          <a:p>
            <a:fld id="{4716852C-A0A7-3149-B58C-D4ACE9DEEA87}" type="slidenum">
              <a:rPr lang="en-US" smtClean="0"/>
              <a:t>‹#›</a:t>
            </a:fld>
            <a:endParaRPr lang="en-US" dirty="0"/>
          </a:p>
        </p:txBody>
      </p:sp>
    </p:spTree>
    <p:extLst>
      <p:ext uri="{BB962C8B-B14F-4D97-AF65-F5344CB8AC3E}">
        <p14:creationId xmlns:p14="http://schemas.microsoft.com/office/powerpoint/2010/main" val="14862669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196978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56431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161629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337345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220630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154226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1440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307569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105900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177272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79433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2670E-55DF-4330-B0F1-3B777B7C785E}" type="datetimeFigureOut">
              <a:rPr lang="en-US" smtClean="0"/>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67CFC7-235B-4FB8-A54E-E1B940236E32}" type="slidenum">
              <a:rPr lang="en-US" smtClean="0"/>
              <a:t>‹#›</a:t>
            </a:fld>
            <a:endParaRPr lang="en-US" dirty="0"/>
          </a:p>
        </p:txBody>
      </p:sp>
    </p:spTree>
    <p:extLst>
      <p:ext uri="{BB962C8B-B14F-4D97-AF65-F5344CB8AC3E}">
        <p14:creationId xmlns:p14="http://schemas.microsoft.com/office/powerpoint/2010/main" val="101252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096"/>
            <a:ext cx="9144000" cy="6858000"/>
          </a:xfrm>
          <a:prstGeom prst="rect">
            <a:avLst/>
          </a:prstGeom>
        </p:spPr>
      </p:pic>
      <p:sp>
        <p:nvSpPr>
          <p:cNvPr id="2" name="Title Placeholder 1"/>
          <p:cNvSpPr>
            <a:spLocks noGrp="1"/>
          </p:cNvSpPr>
          <p:nvPr>
            <p:ph type="title"/>
          </p:nvPr>
        </p:nvSpPr>
        <p:spPr>
          <a:xfrm>
            <a:off x="3200400" y="-6096"/>
            <a:ext cx="5943600" cy="69189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00801"/>
            <a:ext cx="2133600" cy="420624"/>
          </a:xfrm>
          <a:prstGeom prst="rect">
            <a:avLst/>
          </a:prstGeom>
        </p:spPr>
        <p:txBody>
          <a:bodyPr vert="horz" lIns="91440" tIns="45720" rIns="91440" bIns="45720" rtlCol="0" anchor="ctr"/>
          <a:lstStyle>
            <a:lvl1pPr algn="l">
              <a:defRPr sz="1200">
                <a:solidFill>
                  <a:schemeClr val="bg1"/>
                </a:solidFill>
              </a:defRPr>
            </a:lvl1pPr>
          </a:lstStyle>
          <a:p>
            <a:fld id="{1482670E-55DF-4330-B0F1-3B777B7C785E}" type="datetimeFigureOut">
              <a:rPr lang="en-US" smtClean="0"/>
              <a:pPr/>
              <a:t>10/20/2014</a:t>
            </a:fld>
            <a:endParaRPr lang="en-US" dirty="0"/>
          </a:p>
        </p:txBody>
      </p:sp>
      <p:sp>
        <p:nvSpPr>
          <p:cNvPr id="5" name="Footer Placeholder 4"/>
          <p:cNvSpPr>
            <a:spLocks noGrp="1"/>
          </p:cNvSpPr>
          <p:nvPr>
            <p:ph type="ftr" sz="quarter" idx="3"/>
          </p:nvPr>
        </p:nvSpPr>
        <p:spPr>
          <a:xfrm>
            <a:off x="3124200" y="6400801"/>
            <a:ext cx="2895600" cy="42062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400801"/>
            <a:ext cx="2133600" cy="420624"/>
          </a:xfrm>
          <a:prstGeom prst="rect">
            <a:avLst/>
          </a:prstGeom>
        </p:spPr>
        <p:txBody>
          <a:bodyPr vert="horz" lIns="91440" tIns="45720" rIns="91440" bIns="45720" rtlCol="0" anchor="ctr"/>
          <a:lstStyle>
            <a:lvl1pPr algn="r">
              <a:defRPr sz="1200">
                <a:solidFill>
                  <a:schemeClr val="bg1"/>
                </a:solidFill>
              </a:defRPr>
            </a:lvl1pPr>
          </a:lstStyle>
          <a:p>
            <a:fld id="{AA67CFC7-235B-4FB8-A54E-E1B940236E32}" type="slidenum">
              <a:rPr lang="en-US" smtClean="0"/>
              <a:pPr/>
              <a:t>‹#›</a:t>
            </a:fld>
            <a:endParaRPr lang="en-US" dirty="0"/>
          </a:p>
        </p:txBody>
      </p:sp>
    </p:spTree>
    <p:extLst>
      <p:ext uri="{BB962C8B-B14F-4D97-AF65-F5344CB8AC3E}">
        <p14:creationId xmlns:p14="http://schemas.microsoft.com/office/powerpoint/2010/main" val="87017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ayne.edu/strategicpla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0C5449"/>
              </a:clrFrom>
              <a:clrTo>
                <a:srgbClr val="0C5449">
                  <a:alpha val="0"/>
                </a:srgbClr>
              </a:clrTo>
            </a:clrChange>
            <a:extLst>
              <a:ext uri="{28A0092B-C50C-407E-A947-70E740481C1C}">
                <a14:useLocalDpi xmlns:a14="http://schemas.microsoft.com/office/drawing/2010/main" val="0"/>
              </a:ext>
            </a:extLst>
          </a:blip>
          <a:srcRect t="6300" b="7656"/>
          <a:stretch/>
        </p:blipFill>
        <p:spPr>
          <a:xfrm>
            <a:off x="0" y="0"/>
            <a:ext cx="9144000" cy="6858000"/>
          </a:xfrm>
          <a:prstGeom prst="rect">
            <a:avLst/>
          </a:prstGeom>
        </p:spPr>
      </p:pic>
      <p:sp>
        <p:nvSpPr>
          <p:cNvPr id="3" name="TextBox 2"/>
          <p:cNvSpPr txBox="1"/>
          <p:nvPr/>
        </p:nvSpPr>
        <p:spPr>
          <a:xfrm>
            <a:off x="3505200" y="1295400"/>
            <a:ext cx="5638800" cy="1938992"/>
          </a:xfrm>
          <a:prstGeom prst="rect">
            <a:avLst/>
          </a:prstGeom>
          <a:noFill/>
          <a:ln>
            <a:noFill/>
          </a:ln>
        </p:spPr>
        <p:txBody>
          <a:bodyPr wrap="square" rtlCol="0">
            <a:spAutoFit/>
          </a:bodyPr>
          <a:lstStyle/>
          <a:p>
            <a:pPr algn="ctr"/>
            <a:r>
              <a:rPr lang="en-US" sz="6000" dirty="0" smtClean="0">
                <a:effectLst>
                  <a:outerShdw blurRad="38100" dist="38100" dir="2700000" algn="tl">
                    <a:srgbClr val="000000">
                      <a:alpha val="43137"/>
                    </a:srgbClr>
                  </a:outerShdw>
                </a:effectLst>
                <a:latin typeface="Monotype Corsiva" panose="03010101010201010101" pitchFamily="66" charset="0"/>
              </a:rPr>
              <a:t>Strategic Planning</a:t>
            </a:r>
          </a:p>
          <a:p>
            <a:pPr algn="ctr"/>
            <a:r>
              <a:rPr lang="en-US" sz="6000" dirty="0" smtClean="0">
                <a:effectLst>
                  <a:outerShdw blurRad="38100" dist="38100" dir="2700000" algn="tl">
                    <a:srgbClr val="000000">
                      <a:alpha val="43137"/>
                    </a:srgbClr>
                  </a:outerShdw>
                </a:effectLst>
                <a:latin typeface="Monotype Corsiva" panose="03010101010201010101" pitchFamily="66" charset="0"/>
              </a:rPr>
              <a:t>Fall  2014</a:t>
            </a:r>
            <a:endParaRPr lang="en-US" sz="6000" dirty="0">
              <a:effectLst>
                <a:outerShdw blurRad="38100" dist="38100" dir="2700000" algn="tl">
                  <a:srgbClr val="000000">
                    <a:alpha val="43137"/>
                  </a:srgbClr>
                </a:outerShdw>
              </a:effectLst>
              <a:latin typeface="Monotype Corsiva" panose="03010101010201010101"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392" y="1066800"/>
            <a:ext cx="1670820" cy="1469767"/>
          </a:xfrm>
          <a:prstGeom prst="rect">
            <a:avLst/>
          </a:prstGeom>
        </p:spPr>
      </p:pic>
    </p:spTree>
    <p:extLst>
      <p:ext uri="{BB962C8B-B14F-4D97-AF65-F5344CB8AC3E}">
        <p14:creationId xmlns:p14="http://schemas.microsoft.com/office/powerpoint/2010/main" val="159901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0400" y="-6350"/>
            <a:ext cx="5943600" cy="692150"/>
          </a:xfrm>
        </p:spPr>
        <p:txBody>
          <a:bodyPr/>
          <a:lstStyle/>
          <a:p>
            <a:r>
              <a:rPr lang="en-US" dirty="0" smtClean="0"/>
              <a:t>Ensure Financial Sustainability</a:t>
            </a:r>
            <a:endParaRPr lang="en-US" dirty="0"/>
          </a:p>
        </p:txBody>
      </p:sp>
      <p:sp>
        <p:nvSpPr>
          <p:cNvPr id="3" name="Content Placeholder 2"/>
          <p:cNvSpPr>
            <a:spLocks noGrp="1"/>
          </p:cNvSpPr>
          <p:nvPr>
            <p:ph idx="4294967295"/>
          </p:nvPr>
        </p:nvSpPr>
        <p:spPr>
          <a:xfrm>
            <a:off x="685800" y="914400"/>
            <a:ext cx="8229600" cy="5211763"/>
          </a:xfrm>
        </p:spPr>
        <p:txBody>
          <a:bodyPr>
            <a:normAutofit fontScale="92500"/>
          </a:bodyPr>
          <a:lstStyle/>
          <a:p>
            <a:pPr marL="0" indent="0">
              <a:buNone/>
            </a:pPr>
            <a:r>
              <a:rPr lang="en-US" sz="2400" b="1" i="1" dirty="0" smtClean="0"/>
              <a:t>To grow revenue and increase the efficiency and effectiveness of business processes in order to provide adequate resources to support the University’s mission while maintaining a value-based tuition structure.</a:t>
            </a:r>
          </a:p>
          <a:p>
            <a:pPr marL="0" indent="0">
              <a:buNone/>
            </a:pPr>
            <a:endParaRPr lang="en-US" sz="2400" b="1" i="1" dirty="0"/>
          </a:p>
          <a:p>
            <a:pPr marL="0" indent="0">
              <a:buNone/>
            </a:pPr>
            <a:r>
              <a:rPr lang="en-US" sz="2400" b="1" i="1" dirty="0" smtClean="0"/>
              <a:t>Goals</a:t>
            </a:r>
          </a:p>
          <a:p>
            <a:pPr lvl="1">
              <a:spcAft>
                <a:spcPts val="1600"/>
              </a:spcAft>
              <a:buFont typeface="Arial" panose="020B0604020202020204" pitchFamily="34" charset="0"/>
              <a:buChar char="•"/>
            </a:pPr>
            <a:r>
              <a:rPr lang="en-US" sz="1900" i="1" dirty="0"/>
              <a:t>Increase </a:t>
            </a:r>
            <a:r>
              <a:rPr lang="en-US" sz="1900" i="1" dirty="0" smtClean="0"/>
              <a:t>enrollment </a:t>
            </a:r>
            <a:endParaRPr lang="en-US" sz="1900" i="1" dirty="0"/>
          </a:p>
          <a:p>
            <a:pPr lvl="1">
              <a:spcAft>
                <a:spcPts val="1600"/>
              </a:spcAft>
              <a:buFont typeface="Arial" panose="020B0604020202020204" pitchFamily="34" charset="0"/>
              <a:buChar char="•"/>
            </a:pPr>
            <a:r>
              <a:rPr lang="en-US" sz="1900" i="1" dirty="0"/>
              <a:t>Develop a </a:t>
            </a:r>
            <a:r>
              <a:rPr lang="en-US" sz="1900" i="1" dirty="0" smtClean="0"/>
              <a:t>culture </a:t>
            </a:r>
            <a:r>
              <a:rPr lang="en-US" sz="1900" i="1" dirty="0"/>
              <a:t>of </a:t>
            </a:r>
            <a:r>
              <a:rPr lang="en-US" sz="1900" i="1" dirty="0" smtClean="0"/>
              <a:t>philanthropy throughout </a:t>
            </a:r>
            <a:r>
              <a:rPr lang="en-US" sz="1900" i="1" dirty="0"/>
              <a:t>the </a:t>
            </a:r>
            <a:r>
              <a:rPr lang="en-US" sz="1900" i="1" dirty="0" smtClean="0"/>
              <a:t>University community</a:t>
            </a:r>
          </a:p>
          <a:p>
            <a:pPr lvl="1">
              <a:spcAft>
                <a:spcPts val="1600"/>
              </a:spcAft>
              <a:buFont typeface="Arial" panose="020B0604020202020204" pitchFamily="34" charset="0"/>
              <a:buChar char="•"/>
            </a:pPr>
            <a:r>
              <a:rPr lang="en-US" sz="1900" i="1" dirty="0" smtClean="0"/>
              <a:t>Grow research-based revenue to increase Indirect Cost Recovery (ICR)</a:t>
            </a:r>
            <a:endParaRPr lang="en-US" sz="1900" i="1" dirty="0"/>
          </a:p>
          <a:p>
            <a:pPr lvl="1">
              <a:spcAft>
                <a:spcPts val="1600"/>
              </a:spcAft>
              <a:buFont typeface="Arial" panose="020B0604020202020204" pitchFamily="34" charset="0"/>
              <a:buChar char="•"/>
            </a:pPr>
            <a:r>
              <a:rPr lang="en-US" sz="1900" i="1" dirty="0"/>
              <a:t>Diversify and </a:t>
            </a:r>
            <a:r>
              <a:rPr lang="en-US" sz="1900" i="1" dirty="0" smtClean="0"/>
              <a:t>enhance sources </a:t>
            </a:r>
            <a:r>
              <a:rPr lang="en-US" sz="1900" i="1" dirty="0"/>
              <a:t>of </a:t>
            </a:r>
            <a:r>
              <a:rPr lang="en-US" sz="1900" i="1" dirty="0" smtClean="0"/>
              <a:t>revenue </a:t>
            </a:r>
            <a:endParaRPr lang="en-US" sz="1900" i="1" dirty="0"/>
          </a:p>
          <a:p>
            <a:pPr lvl="1">
              <a:spcAft>
                <a:spcPts val="1600"/>
              </a:spcAft>
              <a:buFont typeface="Arial" panose="020B0604020202020204" pitchFamily="34" charset="0"/>
              <a:buChar char="•"/>
            </a:pPr>
            <a:r>
              <a:rPr lang="en-US" sz="1900" i="1" dirty="0"/>
              <a:t>Achieve </a:t>
            </a:r>
            <a:r>
              <a:rPr lang="en-US" sz="1900" i="1" dirty="0" smtClean="0"/>
              <a:t>excellence </a:t>
            </a:r>
            <a:r>
              <a:rPr lang="en-US" sz="1900" i="1" dirty="0"/>
              <a:t>in </a:t>
            </a:r>
            <a:r>
              <a:rPr lang="en-US" sz="1900" i="1" dirty="0" smtClean="0"/>
              <a:t>all operational processes </a:t>
            </a:r>
            <a:endParaRPr lang="en-US" sz="1900" i="1" dirty="0"/>
          </a:p>
          <a:p>
            <a:pPr marL="0" indent="0">
              <a:buNone/>
            </a:pPr>
            <a:endParaRPr lang="en-US" sz="2400" b="1" i="1" dirty="0"/>
          </a:p>
        </p:txBody>
      </p:sp>
      <p:sp>
        <p:nvSpPr>
          <p:cNvPr id="5" name="TextBox 4"/>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372765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Role for </a:t>
            </a:r>
            <a:r>
              <a:rPr lang="en-US" sz="2800" dirty="0" smtClean="0"/>
              <a:t>campus</a:t>
            </a:r>
            <a:endParaRPr lang="en-US" sz="2800" dirty="0"/>
          </a:p>
        </p:txBody>
      </p:sp>
      <p:sp>
        <p:nvSpPr>
          <p:cNvPr id="3" name="Content Placeholder 2"/>
          <p:cNvSpPr>
            <a:spLocks noGrp="1"/>
          </p:cNvSpPr>
          <p:nvPr>
            <p:ph idx="1"/>
          </p:nvPr>
        </p:nvSpPr>
        <p:spPr/>
        <p:txBody>
          <a:bodyPr/>
          <a:lstStyle/>
          <a:p>
            <a:r>
              <a:rPr lang="en-US" dirty="0" smtClean="0"/>
              <a:t>Visit the website:  </a:t>
            </a:r>
            <a:r>
              <a:rPr lang="en-US" u="sng" dirty="0">
                <a:hlinkClick r:id="rId2"/>
              </a:rPr>
              <a:t>http://wayne.edu/strategicplan</a:t>
            </a:r>
            <a:endParaRPr lang="en-US" dirty="0"/>
          </a:p>
          <a:p>
            <a:r>
              <a:rPr lang="en-US" dirty="0" smtClean="0"/>
              <a:t>Respond to requests for feedback</a:t>
            </a:r>
          </a:p>
          <a:p>
            <a:r>
              <a:rPr lang="en-US" dirty="0" smtClean="0"/>
              <a:t>Attend the 9-10:30 a.m., November 11</a:t>
            </a:r>
            <a:r>
              <a:rPr lang="en-US" baseline="30000" dirty="0" smtClean="0"/>
              <a:t>th</a:t>
            </a:r>
            <a:r>
              <a:rPr lang="en-US" dirty="0" smtClean="0"/>
              <a:t> town hall meeting in Bernath Auditorium, and participate.  </a:t>
            </a:r>
            <a:endParaRPr lang="en-US" dirty="0"/>
          </a:p>
        </p:txBody>
      </p:sp>
    </p:spTree>
    <p:extLst>
      <p:ext uri="{BB962C8B-B14F-4D97-AF65-F5344CB8AC3E}">
        <p14:creationId xmlns:p14="http://schemas.microsoft.com/office/powerpoint/2010/main" val="203573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u="sng" dirty="0" smtClean="0"/>
              <a:t>Steering Committee</a:t>
            </a:r>
            <a:r>
              <a:rPr lang="en-US" dirty="0" smtClean="0"/>
              <a:t>:  S. Lanier, R. Nork, M. Winters and M. Wright</a:t>
            </a:r>
          </a:p>
          <a:p>
            <a:pPr marL="0" indent="0">
              <a:buNone/>
            </a:pPr>
            <a:endParaRPr lang="en-US" dirty="0" smtClean="0"/>
          </a:p>
          <a:p>
            <a:pPr marL="0" indent="0">
              <a:buNone/>
            </a:pPr>
            <a:r>
              <a:rPr lang="en-US" i="1" u="sng" dirty="0" smtClean="0"/>
              <a:t>Membership</a:t>
            </a:r>
            <a:r>
              <a:rPr lang="en-US" dirty="0" smtClean="0"/>
              <a:t>:  C. Waites, P. Lindsey, A. Ezzeddine, M. Brockmeyer, L. Romano, J. Dunbar, J. Schiavone, J. Sawasky, D. Strauss, N. Shangle, S. Sheng, E. Brammer, L. Smith, W. Raskind and F. Fotouhi</a:t>
            </a:r>
          </a:p>
          <a:p>
            <a:pPr marL="0" indent="0">
              <a:buNone/>
            </a:pPr>
            <a:endParaRPr lang="en-US" dirty="0" smtClean="0"/>
          </a:p>
          <a:p>
            <a:pPr marL="0" indent="0">
              <a:buNone/>
            </a:pPr>
            <a:r>
              <a:rPr lang="en-US" i="1" u="sng" dirty="0" smtClean="0"/>
              <a:t>Consultants</a:t>
            </a:r>
            <a:r>
              <a:rPr lang="en-US" i="1" dirty="0" smtClean="0"/>
              <a:t>:</a:t>
            </a:r>
            <a:r>
              <a:rPr lang="en-US" dirty="0" smtClean="0"/>
              <a:t>  The Barthwell Group</a:t>
            </a:r>
            <a:endParaRPr lang="en-US" dirty="0"/>
          </a:p>
        </p:txBody>
      </p:sp>
    </p:spTree>
    <p:extLst>
      <p:ext uri="{BB962C8B-B14F-4D97-AF65-F5344CB8AC3E}">
        <p14:creationId xmlns:p14="http://schemas.microsoft.com/office/powerpoint/2010/main" val="3974012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to date</a:t>
            </a:r>
            <a:endParaRPr lang="en-US" dirty="0"/>
          </a:p>
        </p:txBody>
      </p:sp>
      <p:sp>
        <p:nvSpPr>
          <p:cNvPr id="3" name="Content Placeholder 2"/>
          <p:cNvSpPr>
            <a:spLocks noGrp="1"/>
          </p:cNvSpPr>
          <p:nvPr>
            <p:ph idx="1"/>
          </p:nvPr>
        </p:nvSpPr>
        <p:spPr/>
        <p:txBody>
          <a:bodyPr>
            <a:normAutofit/>
          </a:bodyPr>
          <a:lstStyle/>
          <a:p>
            <a:pPr marL="0" indent="0">
              <a:buNone/>
            </a:pPr>
            <a:r>
              <a:rPr lang="en-US" sz="2800" i="1" u="sng" dirty="0" smtClean="0"/>
              <a:t>Vision</a:t>
            </a:r>
            <a:r>
              <a:rPr lang="en-US" sz="2800" dirty="0" smtClean="0"/>
              <a:t>:  WSU is recognized as a pre-eminent, public, urban research university known for academic and research excellence, success across a diverse student body, and impactful engagement in its urban community.</a:t>
            </a:r>
          </a:p>
          <a:p>
            <a:pPr marL="0" indent="0">
              <a:buNone/>
            </a:pPr>
            <a:endParaRPr lang="en-US" sz="2800" dirty="0" smtClean="0"/>
          </a:p>
          <a:p>
            <a:pPr marL="0" indent="0">
              <a:buNone/>
            </a:pPr>
            <a:r>
              <a:rPr lang="en-US" sz="2800" i="1" u="sng" dirty="0" smtClean="0"/>
              <a:t>Mission</a:t>
            </a:r>
            <a:r>
              <a:rPr lang="en-US" sz="2800" dirty="0" smtClean="0"/>
              <a:t>:  WSU’s mission is to create and advance knowledge, prepare a diverse student body to thrive, and positively impact the local and global communities.</a:t>
            </a:r>
            <a:endParaRPr lang="en-US" sz="2800" dirty="0"/>
          </a:p>
        </p:txBody>
      </p:sp>
    </p:spTree>
    <p:extLst>
      <p:ext uri="{BB962C8B-B14F-4D97-AF65-F5344CB8AC3E}">
        <p14:creationId xmlns:p14="http://schemas.microsoft.com/office/powerpoint/2010/main" val="381800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Ensure Student Success</a:t>
            </a:r>
            <a:endParaRPr lang="en-US" dirty="0"/>
          </a:p>
        </p:txBody>
      </p:sp>
      <p:sp>
        <p:nvSpPr>
          <p:cNvPr id="5" name="Content Placeholder 4"/>
          <p:cNvSpPr>
            <a:spLocks noGrp="1"/>
          </p:cNvSpPr>
          <p:nvPr>
            <p:ph idx="1"/>
          </p:nvPr>
        </p:nvSpPr>
        <p:spPr/>
        <p:txBody>
          <a:bodyPr anchor="t">
            <a:noAutofit/>
          </a:bodyPr>
          <a:lstStyle/>
          <a:p>
            <a:pPr marL="0" indent="0">
              <a:buNone/>
            </a:pPr>
            <a:r>
              <a:rPr lang="en-US" sz="1400" b="1" i="1" dirty="0" smtClean="0"/>
              <a:t>Students are </a:t>
            </a:r>
            <a:r>
              <a:rPr lang="en-US" sz="1400" b="1" i="1" dirty="0"/>
              <a:t>our top </a:t>
            </a:r>
            <a:r>
              <a:rPr lang="en-US" sz="1400" b="1" i="1" dirty="0" smtClean="0"/>
              <a:t>priority, </a:t>
            </a:r>
            <a:r>
              <a:rPr lang="en-US" sz="1400" b="1" i="1" dirty="0"/>
              <a:t>and we provide them with </a:t>
            </a:r>
            <a:r>
              <a:rPr lang="en-US" sz="1400" b="1" i="1" dirty="0" smtClean="0"/>
              <a:t>the </a:t>
            </a:r>
            <a:r>
              <a:rPr lang="en-US" sz="1400" b="1" i="1" dirty="0"/>
              <a:t>tools and experiences </a:t>
            </a:r>
            <a:r>
              <a:rPr lang="en-US" sz="1400" b="1" i="1" dirty="0" smtClean="0"/>
              <a:t>that they need </a:t>
            </a:r>
            <a:r>
              <a:rPr lang="en-US" sz="1400" b="1" i="1" dirty="0"/>
              <a:t>to succeed. </a:t>
            </a:r>
            <a:r>
              <a:rPr lang="en-US" sz="1400" b="1" i="1" dirty="0" smtClean="0"/>
              <a:t>  To promote student success, Wayne State University (the “University”) supports students by:  (1)  progressively developing their knowledge and intellectual skills; (2) encouraging critical thinking; (3) anchoring learning in involvement with diverse communities and real-world challenges; (4) applying their knowledge and skills in new settings and to complex problems; and (5) encouraging timely progression to graduation.  Academic </a:t>
            </a:r>
            <a:r>
              <a:rPr lang="en-US" sz="1400" b="1" i="1" dirty="0"/>
              <a:t>excellence, innovative pedagogies, collaborative, interdisciplinary research, career preparation, global experiences, and deep engagement in cultural diversity within a dynamic, urban environment all create a </a:t>
            </a:r>
            <a:r>
              <a:rPr lang="en-US" sz="1400" b="1" i="1" dirty="0" smtClean="0"/>
              <a:t>“Distinctively Wayne” </a:t>
            </a:r>
            <a:r>
              <a:rPr lang="en-US" sz="1400" b="1" i="1" dirty="0"/>
              <a:t>student experience.</a:t>
            </a:r>
          </a:p>
          <a:p>
            <a:pPr marL="0" indent="0">
              <a:buNone/>
            </a:pPr>
            <a:endParaRPr lang="en-US" sz="2000" b="1" i="1" dirty="0"/>
          </a:p>
          <a:p>
            <a:pPr marL="0" indent="0">
              <a:buNone/>
            </a:pPr>
            <a:r>
              <a:rPr lang="en-US" sz="2400" b="1" i="1" dirty="0"/>
              <a:t>Goals</a:t>
            </a:r>
          </a:p>
          <a:p>
            <a:pPr lvl="1">
              <a:buFont typeface="Arial" panose="020B0604020202020204" pitchFamily="34" charset="0"/>
              <a:buChar char="•"/>
            </a:pPr>
            <a:r>
              <a:rPr lang="en-US" sz="1800" i="1" dirty="0" smtClean="0"/>
              <a:t>Cultivate an institutional culture of student success in which the student experience is central</a:t>
            </a:r>
            <a:endParaRPr lang="en-US" sz="1800" i="1" dirty="0"/>
          </a:p>
          <a:p>
            <a:pPr lvl="1">
              <a:buFont typeface="Arial" panose="020B0604020202020204" pitchFamily="34" charset="0"/>
              <a:buChar char="•"/>
            </a:pPr>
            <a:r>
              <a:rPr lang="en-US" sz="1800" i="1" dirty="0" smtClean="0"/>
              <a:t>Create clear academic pathways that support progressive student success</a:t>
            </a:r>
            <a:endParaRPr lang="en-US" sz="1800" i="1" dirty="0"/>
          </a:p>
          <a:p>
            <a:pPr lvl="1">
              <a:buFont typeface="Arial" panose="020B0604020202020204" pitchFamily="34" charset="0"/>
              <a:buChar char="•"/>
            </a:pPr>
            <a:r>
              <a:rPr lang="en-US" sz="1800" i="1" dirty="0" smtClean="0"/>
              <a:t>Create </a:t>
            </a:r>
            <a:r>
              <a:rPr lang="en-US" sz="1800" i="1" dirty="0"/>
              <a:t>a </a:t>
            </a:r>
            <a:r>
              <a:rPr lang="en-US" sz="1800" i="1" dirty="0" smtClean="0"/>
              <a:t>“Distinctively </a:t>
            </a:r>
            <a:r>
              <a:rPr lang="en-US" sz="1800" i="1" dirty="0"/>
              <a:t>Wayne” student </a:t>
            </a:r>
            <a:r>
              <a:rPr lang="en-US" sz="1800" i="1" dirty="0" smtClean="0"/>
              <a:t>experience</a:t>
            </a:r>
          </a:p>
          <a:p>
            <a:pPr lvl="1">
              <a:buFont typeface="Arial" panose="020B0604020202020204" pitchFamily="34" charset="0"/>
              <a:buChar char="•"/>
            </a:pPr>
            <a:r>
              <a:rPr lang="en-US" sz="1800" i="1" dirty="0" smtClean="0"/>
              <a:t>Use data effectively to promote student success and degree attainment</a:t>
            </a:r>
          </a:p>
          <a:p>
            <a:pPr lvl="1">
              <a:buFont typeface="Arial" panose="020B0604020202020204" pitchFamily="34" charset="0"/>
              <a:buChar char="•"/>
            </a:pPr>
            <a:r>
              <a:rPr lang="en-US" sz="1800" i="1" dirty="0" smtClean="0"/>
              <a:t>Increase retention, progress to degree and graduation rates for all students</a:t>
            </a:r>
            <a:endParaRPr lang="en-US" sz="1800" dirty="0"/>
          </a:p>
          <a:p>
            <a:endParaRPr lang="en-US" sz="2800" dirty="0"/>
          </a:p>
        </p:txBody>
      </p:sp>
      <p:sp>
        <p:nvSpPr>
          <p:cNvPr id="6" name="TextBox 5"/>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328980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 Teaching Excellence</a:t>
            </a:r>
            <a:endParaRPr lang="en-US" dirty="0"/>
          </a:p>
        </p:txBody>
      </p:sp>
      <p:sp>
        <p:nvSpPr>
          <p:cNvPr id="3" name="Content Placeholder 2"/>
          <p:cNvSpPr>
            <a:spLocks noGrp="1"/>
          </p:cNvSpPr>
          <p:nvPr>
            <p:ph idx="1"/>
          </p:nvPr>
        </p:nvSpPr>
        <p:spPr/>
        <p:txBody>
          <a:bodyPr>
            <a:normAutofit/>
          </a:bodyPr>
          <a:lstStyle/>
          <a:p>
            <a:pPr marL="0" indent="0">
              <a:buNone/>
            </a:pPr>
            <a:r>
              <a:rPr lang="en-US" sz="2000" b="1" i="1" dirty="0"/>
              <a:t>Using proven, evidence-based, </a:t>
            </a:r>
            <a:r>
              <a:rPr lang="en-US" sz="2000" b="1" i="1" dirty="0" smtClean="0"/>
              <a:t>high-impact </a:t>
            </a:r>
            <a:r>
              <a:rPr lang="en-US" sz="2000" b="1" i="1" dirty="0"/>
              <a:t>practices and culturally responsive and reflective pedagogies, increase levels of student engagement, learning outcomes, </a:t>
            </a:r>
            <a:r>
              <a:rPr lang="en-US" sz="2000" b="1" i="1" dirty="0" smtClean="0"/>
              <a:t>to </a:t>
            </a:r>
            <a:r>
              <a:rPr lang="en-US" sz="2000" b="1" i="1" dirty="0"/>
              <a:t>promote greater academic performance and </a:t>
            </a:r>
            <a:r>
              <a:rPr lang="en-US" sz="2000" b="1" i="1" dirty="0" smtClean="0"/>
              <a:t>achievement.</a:t>
            </a:r>
            <a:r>
              <a:rPr lang="en-US" sz="2000" b="1" dirty="0"/>
              <a:t> </a:t>
            </a:r>
            <a:endParaRPr lang="en-US" sz="2000" b="1" dirty="0" smtClean="0"/>
          </a:p>
          <a:p>
            <a:pPr marL="0" indent="0">
              <a:buNone/>
            </a:pPr>
            <a:endParaRPr lang="en-US" sz="1800" b="1" dirty="0"/>
          </a:p>
          <a:p>
            <a:pPr marL="0" indent="0">
              <a:buNone/>
            </a:pPr>
            <a:r>
              <a:rPr lang="en-US" sz="2400" b="1" i="1" dirty="0" smtClean="0"/>
              <a:t>Goals</a:t>
            </a:r>
          </a:p>
          <a:p>
            <a:pPr lvl="1">
              <a:buFont typeface="Arial" panose="020B0604020202020204" pitchFamily="34" charset="0"/>
              <a:buChar char="•"/>
            </a:pPr>
            <a:r>
              <a:rPr lang="en-US" sz="1800" i="1" dirty="0" smtClean="0"/>
              <a:t>Create a culture that values teaching excellence</a:t>
            </a:r>
          </a:p>
          <a:p>
            <a:pPr lvl="1">
              <a:buFont typeface="Arial" panose="020B0604020202020204" pitchFamily="34" charset="0"/>
              <a:buChar char="•"/>
            </a:pPr>
            <a:r>
              <a:rPr lang="en-US" sz="1800" i="1" dirty="0" smtClean="0"/>
              <a:t>Identify best teaching practices and the improved delivery of learning outcomes campus-wide through the use of data</a:t>
            </a:r>
          </a:p>
          <a:p>
            <a:pPr lvl="1">
              <a:buFont typeface="Arial" panose="020B0604020202020204" pitchFamily="34" charset="0"/>
              <a:buChar char="•"/>
            </a:pPr>
            <a:r>
              <a:rPr lang="en-US" sz="1800" i="1" dirty="0" smtClean="0"/>
              <a:t>Improve the quality of faculty-student relationships, within the classroom and beyond</a:t>
            </a:r>
          </a:p>
          <a:p>
            <a:pPr lvl="1">
              <a:buFont typeface="Arial" panose="020B0604020202020204" pitchFamily="34" charset="0"/>
              <a:buChar char="•"/>
            </a:pPr>
            <a:r>
              <a:rPr lang="en-US" sz="1800" i="1" dirty="0" smtClean="0"/>
              <a:t>Improve graduate student training and mentoring</a:t>
            </a:r>
            <a:endParaRPr lang="en-US" sz="1800" dirty="0"/>
          </a:p>
        </p:txBody>
      </p:sp>
      <p:sp>
        <p:nvSpPr>
          <p:cNvPr id="5" name="TextBox 4"/>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117766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Increase Strategic, Collaborative Research</a:t>
            </a:r>
            <a:endParaRPr lang="en-US" sz="2000" dirty="0"/>
          </a:p>
        </p:txBody>
      </p:sp>
      <p:sp>
        <p:nvSpPr>
          <p:cNvPr id="3" name="Content Placeholder 2"/>
          <p:cNvSpPr>
            <a:spLocks noGrp="1"/>
          </p:cNvSpPr>
          <p:nvPr>
            <p:ph idx="1"/>
          </p:nvPr>
        </p:nvSpPr>
        <p:spPr/>
        <p:txBody>
          <a:bodyPr>
            <a:normAutofit/>
          </a:bodyPr>
          <a:lstStyle/>
          <a:p>
            <a:pPr marL="0" indent="0">
              <a:buNone/>
            </a:pPr>
            <a:r>
              <a:rPr lang="en-US" sz="2000" b="1" i="1" dirty="0"/>
              <a:t>Increase </a:t>
            </a:r>
            <a:r>
              <a:rPr lang="en-US" sz="2000" b="1" i="1" dirty="0" smtClean="0"/>
              <a:t>strategic, integrative research and nurture the broad ecosystem for scholarly inquiry, discovery and knowledge application leveraging </a:t>
            </a:r>
            <a:r>
              <a:rPr lang="en-US" sz="2000" b="1" i="1" dirty="0"/>
              <a:t>our academic strengths, community engagement mission, and urban </a:t>
            </a:r>
            <a:r>
              <a:rPr lang="en-US" sz="2000" b="1" i="1" dirty="0" smtClean="0"/>
              <a:t>location.</a:t>
            </a:r>
          </a:p>
          <a:p>
            <a:pPr marL="0" indent="0">
              <a:buNone/>
            </a:pPr>
            <a:endParaRPr lang="en-US" sz="1800" b="1" i="1" dirty="0" smtClean="0"/>
          </a:p>
          <a:p>
            <a:pPr marL="0" indent="0">
              <a:buNone/>
            </a:pPr>
            <a:r>
              <a:rPr lang="en-US" sz="2400" b="1" i="1" dirty="0" smtClean="0"/>
              <a:t>Goals</a:t>
            </a:r>
          </a:p>
          <a:p>
            <a:pPr lvl="1">
              <a:buFont typeface="Arial" panose="020B0604020202020204" pitchFamily="34" charset="0"/>
              <a:buChar char="•"/>
            </a:pPr>
            <a:r>
              <a:rPr lang="en-US" sz="1800" i="1" dirty="0" smtClean="0"/>
              <a:t>Establish WSU as a world leader in discovery and knowledge application with a focus on the urban environment</a:t>
            </a:r>
          </a:p>
          <a:p>
            <a:pPr lvl="1">
              <a:buFont typeface="Arial" panose="020B0604020202020204" pitchFamily="34" charset="0"/>
              <a:buChar char="•"/>
            </a:pPr>
            <a:r>
              <a:rPr lang="en-US" sz="1800" i="1" dirty="0" smtClean="0"/>
              <a:t>Develop the infrastructure and processes necessary to support research, knowledge application and broad programmatic initiatives</a:t>
            </a:r>
          </a:p>
          <a:p>
            <a:pPr lvl="1">
              <a:buFont typeface="Arial" panose="020B0604020202020204" pitchFamily="34" charset="0"/>
              <a:buChar char="•"/>
            </a:pPr>
            <a:r>
              <a:rPr lang="en-US" sz="1800" i="1" dirty="0" smtClean="0"/>
              <a:t>Integrate research into the curriculum as a distinctive element of a Wayne State University education</a:t>
            </a:r>
            <a:endParaRPr lang="en-US" sz="1800" dirty="0"/>
          </a:p>
        </p:txBody>
      </p:sp>
      <p:sp>
        <p:nvSpPr>
          <p:cNvPr id="4" name="Footer Placeholder 3"/>
          <p:cNvSpPr>
            <a:spLocks noGrp="1"/>
          </p:cNvSpPr>
          <p:nvPr>
            <p:ph type="ftr" sz="quarter" idx="11"/>
          </p:nvPr>
        </p:nvSpPr>
        <p:spPr/>
        <p:txBody>
          <a:bodyPr/>
          <a:lstStyle/>
          <a:p>
            <a:r>
              <a:rPr lang="en-US" dirty="0" smtClean="0"/>
              <a:t>DRAFT</a:t>
            </a:r>
            <a:endParaRPr lang="en-US" dirty="0"/>
          </a:p>
        </p:txBody>
      </p:sp>
      <p:sp>
        <p:nvSpPr>
          <p:cNvPr id="6" name="TextBox 5"/>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158100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Embrace Diversity and Inclusion</a:t>
            </a:r>
            <a:endParaRPr lang="en-US" sz="2800" dirty="0"/>
          </a:p>
        </p:txBody>
      </p:sp>
      <p:sp>
        <p:nvSpPr>
          <p:cNvPr id="3" name="Content Placeholder 2"/>
          <p:cNvSpPr>
            <a:spLocks noGrp="1"/>
          </p:cNvSpPr>
          <p:nvPr>
            <p:ph idx="1"/>
          </p:nvPr>
        </p:nvSpPr>
        <p:spPr/>
        <p:txBody>
          <a:bodyPr>
            <a:normAutofit fontScale="85000" lnSpcReduction="10000"/>
          </a:bodyPr>
          <a:lstStyle/>
          <a:p>
            <a:pPr marL="0" indent="0">
              <a:buNone/>
            </a:pPr>
            <a:r>
              <a:rPr lang="en-US" sz="2300" b="1" i="1" dirty="0"/>
              <a:t>We strive to have an inclusive environment where diversity is valued broadly.  We appreciate the ability of every person to contribute to our diversity of thought.  We remain committed to improving the proportionate representation of </a:t>
            </a:r>
            <a:r>
              <a:rPr lang="en-US" sz="2300" b="1" i="1" dirty="0" smtClean="0"/>
              <a:t>groups </a:t>
            </a:r>
            <a:r>
              <a:rPr lang="en-US" sz="2300" b="1" i="1" dirty="0"/>
              <a:t>which have historically suffered </a:t>
            </a:r>
            <a:r>
              <a:rPr lang="en-US" sz="2300" b="1" i="1" dirty="0" smtClean="0"/>
              <a:t>underrepresentation, </a:t>
            </a:r>
            <a:r>
              <a:rPr lang="en-US" sz="2300" b="1" i="1" dirty="0"/>
              <a:t>and seek to close the racial educational achievement </a:t>
            </a:r>
            <a:r>
              <a:rPr lang="en-US" sz="2300" b="1" i="1" dirty="0" smtClean="0"/>
              <a:t>gaps.  </a:t>
            </a:r>
            <a:r>
              <a:rPr lang="en-US" sz="2300" b="1" i="1" dirty="0"/>
              <a:t>Our rich multicultural experiences enable us to develop exportable programs </a:t>
            </a:r>
            <a:r>
              <a:rPr lang="en-US" sz="2300" b="1" i="1" dirty="0" smtClean="0"/>
              <a:t>and curricula, </a:t>
            </a:r>
            <a:r>
              <a:rPr lang="en-US" sz="2300" b="1" i="1" dirty="0"/>
              <a:t>which provide leadership in a multicultural society. </a:t>
            </a:r>
            <a:endParaRPr lang="en-US" sz="2300" b="1" dirty="0"/>
          </a:p>
          <a:p>
            <a:pPr marL="0" indent="0">
              <a:buNone/>
            </a:pPr>
            <a:endParaRPr lang="en-US" sz="2900" dirty="0" smtClean="0"/>
          </a:p>
          <a:p>
            <a:pPr marL="0" indent="0">
              <a:buNone/>
            </a:pPr>
            <a:r>
              <a:rPr lang="en-US" sz="3400" b="1" i="1" dirty="0" smtClean="0"/>
              <a:t>Goals</a:t>
            </a:r>
          </a:p>
          <a:p>
            <a:pPr lvl="1">
              <a:buFont typeface="Arial" panose="020B0604020202020204" pitchFamily="34" charset="0"/>
              <a:buChar char="•"/>
            </a:pPr>
            <a:r>
              <a:rPr lang="en-US" sz="2600" i="1" dirty="0" smtClean="0"/>
              <a:t>Leverage our diversity to create a diverse and inclusive campus where every group and individual feels valued</a:t>
            </a:r>
            <a:endParaRPr lang="en-US" sz="2600" i="1" dirty="0"/>
          </a:p>
          <a:p>
            <a:pPr marL="747713" lvl="1" indent="-457200">
              <a:buFont typeface="Arial" panose="020B0604020202020204" pitchFamily="34" charset="0"/>
              <a:buChar char="•"/>
            </a:pPr>
            <a:endParaRPr lang="en-US" sz="2600" i="1" dirty="0"/>
          </a:p>
          <a:p>
            <a:pPr lvl="1">
              <a:buFont typeface="Arial" panose="020B0604020202020204" pitchFamily="34" charset="0"/>
              <a:buChar char="•"/>
            </a:pPr>
            <a:r>
              <a:rPr lang="en-US" sz="2600" i="1" dirty="0" smtClean="0"/>
              <a:t>Implement </a:t>
            </a:r>
            <a:r>
              <a:rPr lang="en-US" sz="2600" i="1" dirty="0"/>
              <a:t>and </a:t>
            </a:r>
            <a:r>
              <a:rPr lang="en-US" sz="2600" i="1" dirty="0" smtClean="0"/>
              <a:t>enhance academic programs focused </a:t>
            </a:r>
            <a:r>
              <a:rPr lang="en-US" sz="2600" i="1" dirty="0"/>
              <a:t>on </a:t>
            </a:r>
            <a:r>
              <a:rPr lang="en-US" sz="2600" i="1" dirty="0" smtClean="0"/>
              <a:t>cultural</a:t>
            </a:r>
            <a:r>
              <a:rPr lang="en-US" sz="2600" i="1" dirty="0"/>
              <a:t>, </a:t>
            </a:r>
            <a:r>
              <a:rPr lang="en-US" sz="2600" i="1" dirty="0" smtClean="0"/>
              <a:t>language</a:t>
            </a:r>
            <a:r>
              <a:rPr lang="en-US" sz="2600" i="1" dirty="0"/>
              <a:t>, and </a:t>
            </a:r>
            <a:r>
              <a:rPr lang="en-US" sz="2600" i="1" dirty="0" smtClean="0"/>
              <a:t>global competencies</a:t>
            </a:r>
            <a:endParaRPr lang="en-US" sz="2600" i="1" dirty="0"/>
          </a:p>
          <a:p>
            <a:pPr marL="747713" lvl="1" indent="-457200">
              <a:buFont typeface="Arial" panose="020B0604020202020204" pitchFamily="34" charset="0"/>
              <a:buChar char="•"/>
            </a:pPr>
            <a:endParaRPr lang="en-US" sz="2600" i="1" dirty="0"/>
          </a:p>
          <a:p>
            <a:pPr marL="290513" lvl="1" indent="0">
              <a:buNone/>
            </a:pPr>
            <a:endParaRPr lang="en-US" sz="2600" b="1" dirty="0"/>
          </a:p>
          <a:p>
            <a:endParaRPr lang="en-US" sz="2400" dirty="0" smtClean="0"/>
          </a:p>
        </p:txBody>
      </p:sp>
      <p:sp>
        <p:nvSpPr>
          <p:cNvPr id="5" name="TextBox 4"/>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277201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Drive Innovation &amp; Entrepreneurship</a:t>
            </a:r>
            <a:endParaRPr lang="en-US" sz="2800" dirty="0"/>
          </a:p>
        </p:txBody>
      </p:sp>
      <p:sp>
        <p:nvSpPr>
          <p:cNvPr id="3" name="Content Placeholder 2"/>
          <p:cNvSpPr>
            <a:spLocks noGrp="1"/>
          </p:cNvSpPr>
          <p:nvPr>
            <p:ph idx="1"/>
          </p:nvPr>
        </p:nvSpPr>
        <p:spPr/>
        <p:txBody>
          <a:bodyPr>
            <a:normAutofit fontScale="92500"/>
          </a:bodyPr>
          <a:lstStyle/>
          <a:p>
            <a:pPr marL="0" indent="0">
              <a:buNone/>
            </a:pPr>
            <a:r>
              <a:rPr lang="en-US" sz="2200" b="1" i="1" dirty="0" smtClean="0"/>
              <a:t>We will enhance </a:t>
            </a:r>
            <a:r>
              <a:rPr lang="en-US" sz="2200" b="1" i="1" dirty="0"/>
              <a:t>innovation throughout the University so that everyone embraces change and new </a:t>
            </a:r>
            <a:r>
              <a:rPr lang="en-US" sz="2200" b="1" i="1" dirty="0" smtClean="0"/>
              <a:t>ideas, is willing to take risks, </a:t>
            </a:r>
            <a:r>
              <a:rPr lang="en-US" sz="2200" b="1" i="1" dirty="0"/>
              <a:t>and seeks a better way to accomplish their goals.  We will </a:t>
            </a:r>
            <a:r>
              <a:rPr lang="en-US" sz="2200" b="1" i="1" dirty="0" smtClean="0"/>
              <a:t>translate research and development into innovation and entrepreneurship which will permeate our campus culture and enhance the growth and vitality of the University, Detroit, and the region. </a:t>
            </a:r>
            <a:endParaRPr lang="en-US" sz="2200" b="1" i="1" dirty="0"/>
          </a:p>
          <a:p>
            <a:pPr marL="0" indent="0">
              <a:buNone/>
            </a:pPr>
            <a:endParaRPr lang="en-US" dirty="0" smtClean="0"/>
          </a:p>
          <a:p>
            <a:pPr marL="0" indent="0">
              <a:buNone/>
            </a:pPr>
            <a:r>
              <a:rPr lang="en-US" sz="2400" b="1" i="1" dirty="0" smtClean="0"/>
              <a:t>Goals</a:t>
            </a:r>
            <a:endParaRPr lang="en-US" sz="2400" b="1" i="1" dirty="0"/>
          </a:p>
          <a:p>
            <a:pPr lvl="1">
              <a:lnSpc>
                <a:spcPct val="200000"/>
              </a:lnSpc>
              <a:spcBef>
                <a:spcPts val="0"/>
              </a:spcBef>
              <a:spcAft>
                <a:spcPts val="1600"/>
              </a:spcAft>
              <a:buFont typeface="Arial" panose="020B0604020202020204" pitchFamily="34" charset="0"/>
              <a:buChar char="•"/>
            </a:pPr>
            <a:r>
              <a:rPr lang="en-US" sz="1900" i="1" dirty="0" smtClean="0"/>
              <a:t>Ensure that innovation and entrepreneurship are valued and rewarded</a:t>
            </a:r>
            <a:endParaRPr lang="en-US" sz="1900" i="1" dirty="0"/>
          </a:p>
          <a:p>
            <a:pPr lvl="1">
              <a:spcBef>
                <a:spcPts val="0"/>
              </a:spcBef>
              <a:spcAft>
                <a:spcPts val="1600"/>
              </a:spcAft>
              <a:buFont typeface="Arial" panose="020B0604020202020204" pitchFamily="34" charset="0"/>
              <a:buChar char="•"/>
            </a:pPr>
            <a:r>
              <a:rPr lang="en-US" sz="1900" i="1" dirty="0" smtClean="0"/>
              <a:t>Simplify/coordinate/enhance the process of innovation </a:t>
            </a:r>
            <a:r>
              <a:rPr lang="en-US" sz="1900" i="1" dirty="0"/>
              <a:t>and </a:t>
            </a:r>
            <a:r>
              <a:rPr lang="en-US" sz="1900" i="1" dirty="0" smtClean="0"/>
              <a:t>entrepreneurship</a:t>
            </a:r>
          </a:p>
          <a:p>
            <a:pPr lvl="1">
              <a:spcBef>
                <a:spcPts val="0"/>
              </a:spcBef>
              <a:spcAft>
                <a:spcPts val="1600"/>
              </a:spcAft>
              <a:buFont typeface="Arial" panose="020B0604020202020204" pitchFamily="34" charset="0"/>
              <a:buChar char="•"/>
            </a:pPr>
            <a:r>
              <a:rPr lang="en-US" sz="1900" i="1" dirty="0" smtClean="0"/>
              <a:t>Build a comprehensive entrepreneurship training pipeline</a:t>
            </a:r>
          </a:p>
          <a:p>
            <a:pPr lvl="1">
              <a:spcBef>
                <a:spcPts val="0"/>
              </a:spcBef>
              <a:spcAft>
                <a:spcPts val="1600"/>
              </a:spcAft>
              <a:buFont typeface="Arial" panose="020B0604020202020204" pitchFamily="34" charset="0"/>
              <a:buChar char="•"/>
            </a:pPr>
            <a:endParaRPr lang="en-US" sz="2300" i="1" dirty="0"/>
          </a:p>
        </p:txBody>
      </p:sp>
      <p:sp>
        <p:nvSpPr>
          <p:cNvPr id="5" name="TextBox 4"/>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368258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Enhance Community Engagement</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i="1" dirty="0"/>
              <a:t>We encourage every faculty member, administrator, and student to participate in mutually-beneficial relationships with our community. Experiential learning and community service are vital to our academic mission. </a:t>
            </a:r>
            <a:endParaRPr lang="en-US" sz="2000" b="1" i="1" dirty="0" smtClean="0"/>
          </a:p>
          <a:p>
            <a:pPr marL="0" indent="0">
              <a:buNone/>
            </a:pPr>
            <a:endParaRPr lang="en-US" sz="2000" dirty="0"/>
          </a:p>
          <a:p>
            <a:pPr marL="0" indent="0">
              <a:buNone/>
            </a:pPr>
            <a:r>
              <a:rPr lang="en-US" sz="2400" b="1" i="1" dirty="0"/>
              <a:t>Goals</a:t>
            </a:r>
          </a:p>
          <a:p>
            <a:pPr lvl="1">
              <a:spcBef>
                <a:spcPts val="0"/>
              </a:spcBef>
              <a:spcAft>
                <a:spcPts val="1600"/>
              </a:spcAft>
              <a:buFont typeface="Arial" panose="020B0604020202020204" pitchFamily="34" charset="0"/>
              <a:buChar char="•"/>
            </a:pPr>
            <a:r>
              <a:rPr lang="en-US" sz="1900" i="1" dirty="0"/>
              <a:t>Become </a:t>
            </a:r>
            <a:r>
              <a:rPr lang="en-US" sz="1900" i="1" dirty="0" smtClean="0"/>
              <a:t>more recognized </a:t>
            </a:r>
            <a:r>
              <a:rPr lang="en-US" sz="1900" i="1" dirty="0"/>
              <a:t>as a </a:t>
            </a:r>
            <a:r>
              <a:rPr lang="en-US" sz="1900" i="1" dirty="0" smtClean="0"/>
              <a:t>leading partner </a:t>
            </a:r>
            <a:r>
              <a:rPr lang="en-US" sz="1900" i="1" dirty="0"/>
              <a:t>in the </a:t>
            </a:r>
            <a:r>
              <a:rPr lang="en-US" sz="1900" i="1" dirty="0" smtClean="0"/>
              <a:t>economic revitalization </a:t>
            </a:r>
            <a:r>
              <a:rPr lang="en-US" sz="1900" i="1" dirty="0"/>
              <a:t>of </a:t>
            </a:r>
            <a:r>
              <a:rPr lang="en-US" sz="1900" i="1" dirty="0" smtClean="0"/>
              <a:t>Detroit</a:t>
            </a:r>
            <a:endParaRPr lang="en-US" sz="1900" i="1" dirty="0"/>
          </a:p>
          <a:p>
            <a:pPr lvl="1">
              <a:spcBef>
                <a:spcPts val="0"/>
              </a:spcBef>
              <a:spcAft>
                <a:spcPts val="1600"/>
              </a:spcAft>
              <a:buFont typeface="Arial" panose="020B0604020202020204" pitchFamily="34" charset="0"/>
              <a:buChar char="•"/>
            </a:pPr>
            <a:r>
              <a:rPr lang="en-US" sz="1900" i="1" dirty="0"/>
              <a:t>Become a </a:t>
            </a:r>
            <a:r>
              <a:rPr lang="en-US" sz="1900" i="1" dirty="0" smtClean="0"/>
              <a:t>greater resource </a:t>
            </a:r>
            <a:r>
              <a:rPr lang="en-US" sz="1900" i="1" dirty="0"/>
              <a:t>to </a:t>
            </a:r>
            <a:r>
              <a:rPr lang="en-US" sz="1900" i="1" dirty="0" smtClean="0"/>
              <a:t>selected community organizations aligned with our mission</a:t>
            </a:r>
            <a:endParaRPr lang="en-US" sz="1900" i="1" dirty="0"/>
          </a:p>
          <a:p>
            <a:pPr lvl="1">
              <a:spcBef>
                <a:spcPts val="0"/>
              </a:spcBef>
              <a:spcAft>
                <a:spcPts val="1600"/>
              </a:spcAft>
              <a:buFont typeface="Arial" panose="020B0604020202020204" pitchFamily="34" charset="0"/>
              <a:buChar char="•"/>
            </a:pPr>
            <a:r>
              <a:rPr lang="en-US" sz="1900" i="1" dirty="0"/>
              <a:t>Develop </a:t>
            </a:r>
            <a:r>
              <a:rPr lang="en-US" sz="1900" i="1" dirty="0" smtClean="0"/>
              <a:t>innovative</a:t>
            </a:r>
            <a:r>
              <a:rPr lang="en-US" sz="1900" i="1" dirty="0"/>
              <a:t>, </a:t>
            </a:r>
            <a:r>
              <a:rPr lang="en-US" sz="1900" i="1" dirty="0" smtClean="0"/>
              <a:t>mutually-beneficial community-based service learning experiences</a:t>
            </a:r>
            <a:endParaRPr lang="en-US" sz="1900" i="1" dirty="0"/>
          </a:p>
          <a:p>
            <a:endParaRPr lang="en-US" dirty="0"/>
          </a:p>
        </p:txBody>
      </p:sp>
      <p:sp>
        <p:nvSpPr>
          <p:cNvPr id="5" name="TextBox 4"/>
          <p:cNvSpPr txBox="1"/>
          <p:nvPr/>
        </p:nvSpPr>
        <p:spPr>
          <a:xfrm rot="1800000">
            <a:off x="1851373" y="2823738"/>
            <a:ext cx="6612286" cy="1862048"/>
          </a:xfrm>
          <a:prstGeom prst="rect">
            <a:avLst/>
          </a:prstGeom>
          <a:noFill/>
          <a:effectLst>
            <a:reflection endPos="0" dir="5400000" sy="-100000" algn="bl" rotWithShape="0"/>
          </a:effectLst>
        </p:spPr>
        <p:txBody>
          <a:bodyPr wrap="square" rtlCol="0">
            <a:spAutoFit/>
          </a:bodyPr>
          <a:lstStyle/>
          <a:p>
            <a:r>
              <a:rPr lang="en-US" sz="11500" dirty="0" smtClean="0">
                <a:solidFill>
                  <a:srgbClr val="FF0000">
                    <a:alpha val="20000"/>
                  </a:srgbClr>
                </a:solidFill>
              </a:rPr>
              <a:t>DRAFT</a:t>
            </a:r>
            <a:endParaRPr lang="en-US" dirty="0">
              <a:solidFill>
                <a:srgbClr val="FF0000">
                  <a:alpha val="20000"/>
                </a:srgbClr>
              </a:solidFill>
            </a:endParaRPr>
          </a:p>
        </p:txBody>
      </p:sp>
    </p:spTree>
    <p:extLst>
      <p:ext uri="{BB962C8B-B14F-4D97-AF65-F5344CB8AC3E}">
        <p14:creationId xmlns:p14="http://schemas.microsoft.com/office/powerpoint/2010/main" val="200062647"/>
      </p:ext>
    </p:extLst>
  </p:cSld>
  <p:clrMapOvr>
    <a:masterClrMapping/>
  </p:clrMapOvr>
</p:sld>
</file>

<file path=ppt/theme/theme1.xml><?xml version="1.0" encoding="utf-8"?>
<a:theme xmlns:a="http://schemas.openxmlformats.org/drawingml/2006/main" name="Provos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Provost Template</Template>
  <TotalTime>1106</TotalTime>
  <Words>889</Words>
  <Application>Microsoft Office PowerPoint</Application>
  <PresentationFormat>On-screen Show (4:3)</PresentationFormat>
  <Paragraphs>79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Provost Template</vt:lpstr>
      <vt:lpstr>PowerPoint Presentation</vt:lpstr>
      <vt:lpstr>Process</vt:lpstr>
      <vt:lpstr>Work to date</vt:lpstr>
      <vt:lpstr>Ensure Student Success</vt:lpstr>
      <vt:lpstr>Enhance Teaching Excellence</vt:lpstr>
      <vt:lpstr>Increase Strategic, Collaborative Research</vt:lpstr>
      <vt:lpstr>Embrace Diversity and Inclusion</vt:lpstr>
      <vt:lpstr>Drive Innovation &amp; Entrepreneurship</vt:lpstr>
      <vt:lpstr>Enhance Community Engagement</vt:lpstr>
      <vt:lpstr>Ensure Financial Sustainability</vt:lpstr>
      <vt:lpstr>Role for campus</vt:lpstr>
    </vt:vector>
  </TitlesOfParts>
  <Company>Wayne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Mary Elizabeth Wood</dc:creator>
  <cp:lastModifiedBy>Lisa C. Shrader (2)</cp:lastModifiedBy>
  <cp:revision>65</cp:revision>
  <cp:lastPrinted>2014-10-16T19:03:32Z</cp:lastPrinted>
  <dcterms:created xsi:type="dcterms:W3CDTF">2014-09-11T15:52:26Z</dcterms:created>
  <dcterms:modified xsi:type="dcterms:W3CDTF">2014-10-20T17:29:30Z</dcterms:modified>
</cp:coreProperties>
</file>