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256" r:id="rId2"/>
    <p:sldId id="257" r:id="rId3"/>
    <p:sldId id="258" r:id="rId4"/>
    <p:sldId id="308" r:id="rId5"/>
    <p:sldId id="262" r:id="rId6"/>
    <p:sldId id="264" r:id="rId7"/>
    <p:sldId id="283" r:id="rId8"/>
    <p:sldId id="295" r:id="rId9"/>
    <p:sldId id="293" r:id="rId10"/>
    <p:sldId id="294" r:id="rId11"/>
    <p:sldId id="309" r:id="rId12"/>
    <p:sldId id="311" r:id="rId13"/>
    <p:sldId id="297" r:id="rId14"/>
    <p:sldId id="300" r:id="rId15"/>
    <p:sldId id="310" r:id="rId16"/>
    <p:sldId id="267" r:id="rId17"/>
    <p:sldId id="265" r:id="rId18"/>
    <p:sldId id="270" r:id="rId19"/>
    <p:sldId id="271" r:id="rId20"/>
    <p:sldId id="272" r:id="rId21"/>
    <p:sldId id="273" r:id="rId22"/>
    <p:sldId id="277" r:id="rId23"/>
    <p:sldId id="274" r:id="rId24"/>
    <p:sldId id="303" r:id="rId25"/>
    <p:sldId id="304" r:id="rId26"/>
    <p:sldId id="305" r:id="rId27"/>
    <p:sldId id="306" r:id="rId28"/>
    <p:sldId id="307" r:id="rId29"/>
    <p:sldId id="312" r:id="rId30"/>
    <p:sldId id="313" r:id="rId31"/>
    <p:sldId id="314" r:id="rId32"/>
    <p:sldId id="268" r:id="rId3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010B1C-1F0B-4C6B-B16B-B06CDBB65C8F}" v="478" dt="2021-08-18T19:58:57.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0" autoAdjust="0"/>
    <p:restoredTop sz="85102" autoAdjust="0"/>
  </p:normalViewPr>
  <p:slideViewPr>
    <p:cSldViewPr snapToGrid="0">
      <p:cViewPr varScale="1">
        <p:scale>
          <a:sx n="78" d="100"/>
          <a:sy n="78" d="100"/>
        </p:scale>
        <p:origin x="60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1" Type="http://schemas.openxmlformats.org/officeDocument/2006/relationships/hyperlink" Target="https://provost.wayne.edu/assessment-rubric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provost.wayne.edu/assessment-rubrics" TargetMode="Externa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C45F0-77D1-4F6D-A91B-A3ACDAA07FBE}" type="doc">
      <dgm:prSet loTypeId="urn:microsoft.com/office/officeart/2005/8/layout/bProcess2" loCatId="process" qsTypeId="urn:microsoft.com/office/officeart/2005/8/quickstyle/simple1" qsCatId="simple" csTypeId="urn:microsoft.com/office/officeart/2005/8/colors/accent6_1" csCatId="accent6" phldr="1"/>
      <dgm:spPr/>
      <dgm:t>
        <a:bodyPr/>
        <a:lstStyle/>
        <a:p>
          <a:endParaRPr lang="en-US"/>
        </a:p>
      </dgm:t>
    </dgm:pt>
    <dgm:pt modelId="{4E14316B-91B3-4959-8704-16D461403295}">
      <dgm:prSet phldrT="[Text]" custT="1"/>
      <dgm:spPr/>
      <dgm:t>
        <a:bodyPr/>
        <a:lstStyle/>
        <a:p>
          <a:r>
            <a:rPr lang="en-US" sz="2600" dirty="0"/>
            <a:t>Form team (W18)</a:t>
          </a:r>
        </a:p>
      </dgm:t>
    </dgm:pt>
    <dgm:pt modelId="{86A8552E-8008-47D3-83C8-98BD5728B098}" type="parTrans" cxnId="{C441C4A8-2DFE-4EC5-9740-9885A03CB5FC}">
      <dgm:prSet/>
      <dgm:spPr/>
      <dgm:t>
        <a:bodyPr/>
        <a:lstStyle/>
        <a:p>
          <a:endParaRPr lang="en-US"/>
        </a:p>
      </dgm:t>
    </dgm:pt>
    <dgm:pt modelId="{D0FB0E5B-6545-48C7-8127-A7BA540CA2E2}" type="sibTrans" cxnId="{C441C4A8-2DFE-4EC5-9740-9885A03CB5FC}">
      <dgm:prSet/>
      <dgm:spPr/>
      <dgm:t>
        <a:bodyPr/>
        <a:lstStyle/>
        <a:p>
          <a:endParaRPr lang="en-US"/>
        </a:p>
      </dgm:t>
    </dgm:pt>
    <dgm:pt modelId="{32910768-B29F-4280-9E83-4F27AD7AFB0F}">
      <dgm:prSet phldrT="[Text]" custT="1"/>
      <dgm:spPr/>
      <dgm:t>
        <a:bodyPr/>
        <a:lstStyle/>
        <a:p>
          <a:r>
            <a:rPr lang="en-US" sz="1600"/>
            <a:t>Research models</a:t>
          </a:r>
        </a:p>
      </dgm:t>
    </dgm:pt>
    <dgm:pt modelId="{FBB9B9CC-9D7D-4094-9C08-CBF9FF6C72CF}" type="parTrans" cxnId="{0E46EEAC-60D4-4373-A918-3B002A4F2885}">
      <dgm:prSet/>
      <dgm:spPr/>
      <dgm:t>
        <a:bodyPr/>
        <a:lstStyle/>
        <a:p>
          <a:endParaRPr lang="en-US"/>
        </a:p>
      </dgm:t>
    </dgm:pt>
    <dgm:pt modelId="{D5D794CC-E150-4310-848E-5678E4C1C89D}" type="sibTrans" cxnId="{0E46EEAC-60D4-4373-A918-3B002A4F2885}">
      <dgm:prSet/>
      <dgm:spPr/>
      <dgm:t>
        <a:bodyPr/>
        <a:lstStyle/>
        <a:p>
          <a:endParaRPr lang="en-US"/>
        </a:p>
      </dgm:t>
    </dgm:pt>
    <dgm:pt modelId="{7FA83E47-AF31-4C7B-8535-F1B49A674B1B}">
      <dgm:prSet phldrT="[Text]" custT="1"/>
      <dgm:spPr/>
      <dgm:t>
        <a:bodyPr/>
        <a:lstStyle/>
        <a:p>
          <a:r>
            <a:rPr lang="en-US" sz="1600"/>
            <a:t>Draft rubrics</a:t>
          </a:r>
        </a:p>
      </dgm:t>
    </dgm:pt>
    <dgm:pt modelId="{B0A100A9-3A34-4A9E-95D4-BA578DB51A87}" type="parTrans" cxnId="{68EAA9E8-4C29-4392-B189-6854CAE5D062}">
      <dgm:prSet/>
      <dgm:spPr/>
      <dgm:t>
        <a:bodyPr/>
        <a:lstStyle/>
        <a:p>
          <a:endParaRPr lang="en-US"/>
        </a:p>
      </dgm:t>
    </dgm:pt>
    <dgm:pt modelId="{7DE6C246-DA9F-484D-AC84-F40F712EF926}" type="sibTrans" cxnId="{68EAA9E8-4C29-4392-B189-6854CAE5D062}">
      <dgm:prSet/>
      <dgm:spPr/>
      <dgm:t>
        <a:bodyPr/>
        <a:lstStyle/>
        <a:p>
          <a:endParaRPr lang="en-US"/>
        </a:p>
      </dgm:t>
    </dgm:pt>
    <dgm:pt modelId="{E45A83FF-C237-4528-A83D-A1EE63402F37}">
      <dgm:prSet phldrT="[Text]" custT="1"/>
      <dgm:spPr/>
      <dgm:t>
        <a:bodyPr/>
        <a:lstStyle/>
        <a:p>
          <a:r>
            <a:rPr lang="en-US" sz="1600"/>
            <a:t>Committee pilot</a:t>
          </a:r>
          <a:endParaRPr lang="en-US" sz="1600" dirty="0"/>
        </a:p>
      </dgm:t>
    </dgm:pt>
    <dgm:pt modelId="{A4F6C2A1-D539-4FD3-8F75-BA995AAAA0AF}" type="parTrans" cxnId="{2475EC32-371F-4803-88F8-31CCD5542AC3}">
      <dgm:prSet/>
      <dgm:spPr/>
      <dgm:t>
        <a:bodyPr/>
        <a:lstStyle/>
        <a:p>
          <a:endParaRPr lang="en-US"/>
        </a:p>
      </dgm:t>
    </dgm:pt>
    <dgm:pt modelId="{2A8A77EB-EDF9-450E-AA1A-089242467B17}" type="sibTrans" cxnId="{2475EC32-371F-4803-88F8-31CCD5542AC3}">
      <dgm:prSet/>
      <dgm:spPr/>
      <dgm:t>
        <a:bodyPr/>
        <a:lstStyle/>
        <a:p>
          <a:endParaRPr lang="en-US"/>
        </a:p>
      </dgm:t>
    </dgm:pt>
    <dgm:pt modelId="{065AFE9C-88E4-4E6C-9246-ECD7D2E41EFA}">
      <dgm:prSet phldrT="[Text]" custT="1"/>
      <dgm:spPr/>
      <dgm:t>
        <a:bodyPr/>
        <a:lstStyle/>
        <a:p>
          <a:r>
            <a:rPr lang="en-US" sz="1600"/>
            <a:t>Revise</a:t>
          </a:r>
        </a:p>
      </dgm:t>
    </dgm:pt>
    <dgm:pt modelId="{22A8AC23-2A6F-4637-A697-47F9F1E50F9C}" type="parTrans" cxnId="{7D0592F5-C302-4496-849B-DEF4CA5E73FF}">
      <dgm:prSet/>
      <dgm:spPr/>
      <dgm:t>
        <a:bodyPr/>
        <a:lstStyle/>
        <a:p>
          <a:endParaRPr lang="en-US"/>
        </a:p>
      </dgm:t>
    </dgm:pt>
    <dgm:pt modelId="{5FA98A41-EDDF-4EB8-8412-BDAE6D50D6BA}" type="sibTrans" cxnId="{7D0592F5-C302-4496-849B-DEF4CA5E73FF}">
      <dgm:prSet/>
      <dgm:spPr/>
      <dgm:t>
        <a:bodyPr/>
        <a:lstStyle/>
        <a:p>
          <a:endParaRPr lang="en-US"/>
        </a:p>
      </dgm:t>
    </dgm:pt>
    <dgm:pt modelId="{F51EC27A-F5EB-4DB3-9521-FDC8E391DC59}">
      <dgm:prSet phldrT="[Text]" custT="1"/>
      <dgm:spPr/>
      <dgm:t>
        <a:bodyPr/>
        <a:lstStyle/>
        <a:p>
          <a:r>
            <a:rPr lang="en-US" sz="1600" dirty="0"/>
            <a:t>Technology pilot</a:t>
          </a:r>
        </a:p>
      </dgm:t>
    </dgm:pt>
    <dgm:pt modelId="{3F5BC5B1-8E9A-4CA2-923D-4772154F6E56}" type="parTrans" cxnId="{7F8ED814-4AB9-4CAA-BF07-28B59BE7C585}">
      <dgm:prSet/>
      <dgm:spPr/>
      <dgm:t>
        <a:bodyPr/>
        <a:lstStyle/>
        <a:p>
          <a:endParaRPr lang="en-US"/>
        </a:p>
      </dgm:t>
    </dgm:pt>
    <dgm:pt modelId="{B6FA7DA8-776A-4FAC-A55A-0BB53AE7BF94}" type="sibTrans" cxnId="{7F8ED814-4AB9-4CAA-BF07-28B59BE7C585}">
      <dgm:prSet/>
      <dgm:spPr/>
      <dgm:t>
        <a:bodyPr/>
        <a:lstStyle/>
        <a:p>
          <a:endParaRPr lang="en-US"/>
        </a:p>
      </dgm:t>
    </dgm:pt>
    <dgm:pt modelId="{9FB1709A-508B-460A-B1E4-81235E9CA00B}">
      <dgm:prSet phldrT="[Text]" custT="1"/>
      <dgm:spPr/>
      <dgm:t>
        <a:bodyPr/>
        <a:lstStyle/>
        <a:p>
          <a:r>
            <a:rPr lang="en-US" sz="2600"/>
            <a:t>Launch (F19)</a:t>
          </a:r>
        </a:p>
      </dgm:t>
    </dgm:pt>
    <dgm:pt modelId="{E327C4A9-367A-49FB-A469-A43CD73B716A}" type="parTrans" cxnId="{A8F723F9-D553-4489-BF6B-DDBE4D9E2B9A}">
      <dgm:prSet/>
      <dgm:spPr/>
      <dgm:t>
        <a:bodyPr/>
        <a:lstStyle/>
        <a:p>
          <a:endParaRPr lang="en-US"/>
        </a:p>
      </dgm:t>
    </dgm:pt>
    <dgm:pt modelId="{F64D7E96-B4A6-4573-9739-644450D6A4AA}" type="sibTrans" cxnId="{A8F723F9-D553-4489-BF6B-DDBE4D9E2B9A}">
      <dgm:prSet/>
      <dgm:spPr/>
      <dgm:t>
        <a:bodyPr/>
        <a:lstStyle/>
        <a:p>
          <a:endParaRPr lang="en-US"/>
        </a:p>
      </dgm:t>
    </dgm:pt>
    <dgm:pt modelId="{ED80011B-5214-4B27-9267-EA0C89EA956D}">
      <dgm:prSet phldrT="[Text]" custT="1"/>
      <dgm:spPr/>
      <dgm:t>
        <a:bodyPr/>
        <a:lstStyle/>
        <a:p>
          <a:r>
            <a:rPr lang="en-US" sz="1600"/>
            <a:t>NILOA coach</a:t>
          </a:r>
        </a:p>
      </dgm:t>
    </dgm:pt>
    <dgm:pt modelId="{EDC320C7-2DB2-4ACA-8197-B5494B46B824}" type="parTrans" cxnId="{14D9AFB0-A629-4B2A-B690-11297D11C280}">
      <dgm:prSet/>
      <dgm:spPr/>
      <dgm:t>
        <a:bodyPr/>
        <a:lstStyle/>
        <a:p>
          <a:endParaRPr lang="en-US"/>
        </a:p>
      </dgm:t>
    </dgm:pt>
    <dgm:pt modelId="{EEFE2867-BB0A-495C-87F8-B2E55FCFCB15}" type="sibTrans" cxnId="{14D9AFB0-A629-4B2A-B690-11297D11C280}">
      <dgm:prSet/>
      <dgm:spPr/>
      <dgm:t>
        <a:bodyPr/>
        <a:lstStyle/>
        <a:p>
          <a:endParaRPr lang="en-US"/>
        </a:p>
      </dgm:t>
    </dgm:pt>
    <dgm:pt modelId="{98DC775E-704D-485A-874B-2F7DF83EC5BC}">
      <dgm:prSet phldrT="[Text]" custT="1"/>
      <dgm:spPr/>
      <dgm:t>
        <a:bodyPr/>
        <a:lstStyle/>
        <a:p>
          <a:r>
            <a:rPr lang="en-US" sz="1600" dirty="0"/>
            <a:t>AAC&amp;U conference</a:t>
          </a:r>
        </a:p>
      </dgm:t>
    </dgm:pt>
    <dgm:pt modelId="{306E9895-CD3A-4A25-AF7D-65B11ED40814}" type="parTrans" cxnId="{FC4AFF24-6799-4735-9ED0-EAFF5BF7B1CA}">
      <dgm:prSet/>
      <dgm:spPr/>
      <dgm:t>
        <a:bodyPr/>
        <a:lstStyle/>
        <a:p>
          <a:endParaRPr lang="en-US"/>
        </a:p>
      </dgm:t>
    </dgm:pt>
    <dgm:pt modelId="{1E8ABAC0-EBEE-4EC2-A123-80A4A4C9C252}" type="sibTrans" cxnId="{FC4AFF24-6799-4735-9ED0-EAFF5BF7B1CA}">
      <dgm:prSet/>
      <dgm:spPr/>
      <dgm:t>
        <a:bodyPr/>
        <a:lstStyle/>
        <a:p>
          <a:endParaRPr lang="en-US"/>
        </a:p>
      </dgm:t>
    </dgm:pt>
    <dgm:pt modelId="{D1667ECD-6762-4CC6-B707-438567CC0D82}">
      <dgm:prSet phldrT="[Text]" custT="1"/>
      <dgm:spPr/>
      <dgm:t>
        <a:bodyPr/>
        <a:lstStyle/>
        <a:p>
          <a:r>
            <a:rPr lang="en-US" sz="1600"/>
            <a:t>Stakeholder pilot</a:t>
          </a:r>
          <a:endParaRPr lang="en-US" sz="1600" dirty="0"/>
        </a:p>
      </dgm:t>
    </dgm:pt>
    <dgm:pt modelId="{CFE6EA36-3310-433D-BBF5-E3D5FB868BA7}" type="parTrans" cxnId="{DF9E6554-21AB-41BA-A45E-514F788A5DDB}">
      <dgm:prSet/>
      <dgm:spPr/>
      <dgm:t>
        <a:bodyPr/>
        <a:lstStyle/>
        <a:p>
          <a:endParaRPr lang="en-US"/>
        </a:p>
      </dgm:t>
    </dgm:pt>
    <dgm:pt modelId="{7B0F2917-7D49-4482-8562-45B40884C438}" type="sibTrans" cxnId="{DF9E6554-21AB-41BA-A45E-514F788A5DDB}">
      <dgm:prSet/>
      <dgm:spPr/>
      <dgm:t>
        <a:bodyPr/>
        <a:lstStyle/>
        <a:p>
          <a:endParaRPr lang="en-US"/>
        </a:p>
      </dgm:t>
    </dgm:pt>
    <dgm:pt modelId="{8F149C8B-FBE9-4BE4-B534-BD5170BEB1BC}">
      <dgm:prSet phldrT="[Text]" custT="1"/>
      <dgm:spPr/>
      <dgm:t>
        <a:bodyPr/>
        <a:lstStyle/>
        <a:p>
          <a:r>
            <a:rPr lang="en-US" sz="1600"/>
            <a:t>Revise</a:t>
          </a:r>
        </a:p>
      </dgm:t>
    </dgm:pt>
    <dgm:pt modelId="{BE1A37E5-2D75-43F4-B752-A8089F726AA8}" type="parTrans" cxnId="{76658C87-8DDB-4B45-86A2-CBC9FA646942}">
      <dgm:prSet/>
      <dgm:spPr/>
      <dgm:t>
        <a:bodyPr/>
        <a:lstStyle/>
        <a:p>
          <a:endParaRPr lang="en-US"/>
        </a:p>
      </dgm:t>
    </dgm:pt>
    <dgm:pt modelId="{1471AA91-D7E4-4F6B-A3A2-16C4D7CCDBFA}" type="sibTrans" cxnId="{76658C87-8DDB-4B45-86A2-CBC9FA646942}">
      <dgm:prSet/>
      <dgm:spPr/>
      <dgm:t>
        <a:bodyPr/>
        <a:lstStyle/>
        <a:p>
          <a:endParaRPr lang="en-US"/>
        </a:p>
      </dgm:t>
    </dgm:pt>
    <dgm:pt modelId="{BE8DA1B2-68A5-466F-9A2D-B22ECEB7B68F}">
      <dgm:prSet phldrT="[Text]" custT="1"/>
      <dgm:spPr/>
      <dgm:t>
        <a:bodyPr/>
        <a:lstStyle/>
        <a:p>
          <a:r>
            <a:rPr lang="en-US" sz="1600"/>
            <a:t>GEOC rubric approval</a:t>
          </a:r>
        </a:p>
      </dgm:t>
    </dgm:pt>
    <dgm:pt modelId="{C201ACD3-3EA7-41A2-A65D-0630B45757AA}" type="parTrans" cxnId="{60065F25-6E32-4ADE-A5B9-04C803511252}">
      <dgm:prSet/>
      <dgm:spPr/>
      <dgm:t>
        <a:bodyPr/>
        <a:lstStyle/>
        <a:p>
          <a:endParaRPr lang="en-US"/>
        </a:p>
      </dgm:t>
    </dgm:pt>
    <dgm:pt modelId="{780273F4-A25B-46C6-AC5C-D1A304492F43}" type="sibTrans" cxnId="{60065F25-6E32-4ADE-A5B9-04C803511252}">
      <dgm:prSet/>
      <dgm:spPr/>
      <dgm:t>
        <a:bodyPr/>
        <a:lstStyle/>
        <a:p>
          <a:endParaRPr lang="en-US"/>
        </a:p>
      </dgm:t>
    </dgm:pt>
    <dgm:pt modelId="{A2A29513-E884-4A17-9B46-5647CDDA579E}">
      <dgm:prSet phldrT="[Text]" custT="1"/>
      <dgm:spPr/>
      <dgm:t>
        <a:bodyPr/>
        <a:lstStyle/>
        <a:p>
          <a:r>
            <a:rPr lang="en-US" sz="1600"/>
            <a:t>GEOC initial approval</a:t>
          </a:r>
        </a:p>
      </dgm:t>
    </dgm:pt>
    <dgm:pt modelId="{95DE5504-95F8-4645-B1E4-6524CF5F6620}" type="parTrans" cxnId="{8CA5BA52-D264-4CBB-8F56-F1CC2270B6DC}">
      <dgm:prSet/>
      <dgm:spPr/>
      <dgm:t>
        <a:bodyPr/>
        <a:lstStyle/>
        <a:p>
          <a:endParaRPr lang="en-US"/>
        </a:p>
      </dgm:t>
    </dgm:pt>
    <dgm:pt modelId="{7E533F60-9810-44CC-A879-7179563C7D74}" type="sibTrans" cxnId="{8CA5BA52-D264-4CBB-8F56-F1CC2270B6DC}">
      <dgm:prSet/>
      <dgm:spPr/>
      <dgm:t>
        <a:bodyPr/>
        <a:lstStyle/>
        <a:p>
          <a:endParaRPr lang="en-US"/>
        </a:p>
      </dgm:t>
    </dgm:pt>
    <dgm:pt modelId="{814139CB-3ECC-436C-A701-0ABF6EBB1D60}">
      <dgm:prSet phldrT="[Text]" custT="1"/>
      <dgm:spPr/>
      <dgm:t>
        <a:bodyPr/>
        <a:lstStyle/>
        <a:p>
          <a:r>
            <a:rPr lang="en-US" sz="1600"/>
            <a:t>Consult with IR</a:t>
          </a:r>
        </a:p>
      </dgm:t>
    </dgm:pt>
    <dgm:pt modelId="{71004A87-C072-435F-8645-BBAA7B034864}" type="parTrans" cxnId="{AACF24C1-FAE4-4465-BABD-3C3ED438DB41}">
      <dgm:prSet/>
      <dgm:spPr/>
      <dgm:t>
        <a:bodyPr/>
        <a:lstStyle/>
        <a:p>
          <a:endParaRPr lang="en-US"/>
        </a:p>
      </dgm:t>
    </dgm:pt>
    <dgm:pt modelId="{349F57B0-D2C1-4D59-9E0C-FC9DDEC33ABF}" type="sibTrans" cxnId="{AACF24C1-FAE4-4465-BABD-3C3ED438DB41}">
      <dgm:prSet/>
      <dgm:spPr/>
      <dgm:t>
        <a:bodyPr/>
        <a:lstStyle/>
        <a:p>
          <a:endParaRPr lang="en-US"/>
        </a:p>
      </dgm:t>
    </dgm:pt>
    <dgm:pt modelId="{7BADD8CC-28C8-4190-A4D5-1CEACFDA2A11}">
      <dgm:prSet phldrT="[Text]" custT="1"/>
      <dgm:spPr/>
      <dgm:t>
        <a:bodyPr/>
        <a:lstStyle/>
        <a:p>
          <a:r>
            <a:rPr lang="en-US" sz="1600"/>
            <a:t>Timeline</a:t>
          </a:r>
        </a:p>
      </dgm:t>
    </dgm:pt>
    <dgm:pt modelId="{0F60BDB0-615B-4AFC-BB85-104049C27B75}" type="parTrans" cxnId="{94238561-288B-4A7A-97CB-3E7CBEB3A96F}">
      <dgm:prSet/>
      <dgm:spPr/>
      <dgm:t>
        <a:bodyPr/>
        <a:lstStyle/>
        <a:p>
          <a:endParaRPr lang="en-US"/>
        </a:p>
      </dgm:t>
    </dgm:pt>
    <dgm:pt modelId="{3514BFCD-E76D-4F47-BA1B-DC7153E18C0E}" type="sibTrans" cxnId="{94238561-288B-4A7A-97CB-3E7CBEB3A96F}">
      <dgm:prSet/>
      <dgm:spPr/>
      <dgm:t>
        <a:bodyPr/>
        <a:lstStyle/>
        <a:p>
          <a:endParaRPr lang="en-US"/>
        </a:p>
      </dgm:t>
    </dgm:pt>
    <dgm:pt modelId="{A87CFCF0-588B-4F10-82C2-9C81AAA297BE}" type="pres">
      <dgm:prSet presAssocID="{B67C45F0-77D1-4F6D-A91B-A3ACDAA07FBE}" presName="diagram" presStyleCnt="0">
        <dgm:presLayoutVars>
          <dgm:dir/>
          <dgm:resizeHandles/>
        </dgm:presLayoutVars>
      </dgm:prSet>
      <dgm:spPr/>
      <dgm:t>
        <a:bodyPr/>
        <a:lstStyle/>
        <a:p>
          <a:endParaRPr lang="en-US"/>
        </a:p>
      </dgm:t>
    </dgm:pt>
    <dgm:pt modelId="{2179C3BB-5FE0-4B23-A6D1-246DE052C36C}" type="pres">
      <dgm:prSet presAssocID="{4E14316B-91B3-4959-8704-16D461403295}" presName="firstNode" presStyleLbl="node1" presStyleIdx="0" presStyleCnt="15" custScaleX="144822" custScaleY="94080">
        <dgm:presLayoutVars>
          <dgm:bulletEnabled val="1"/>
        </dgm:presLayoutVars>
      </dgm:prSet>
      <dgm:spPr/>
      <dgm:t>
        <a:bodyPr/>
        <a:lstStyle/>
        <a:p>
          <a:endParaRPr lang="en-US"/>
        </a:p>
      </dgm:t>
    </dgm:pt>
    <dgm:pt modelId="{13E7E93B-E3FA-4D63-BF9B-79C762993003}" type="pres">
      <dgm:prSet presAssocID="{D0FB0E5B-6545-48C7-8127-A7BA540CA2E2}" presName="sibTrans" presStyleLbl="sibTrans2D1" presStyleIdx="0" presStyleCnt="14" custScaleY="71725"/>
      <dgm:spPr/>
      <dgm:t>
        <a:bodyPr/>
        <a:lstStyle/>
        <a:p>
          <a:endParaRPr lang="en-US"/>
        </a:p>
      </dgm:t>
    </dgm:pt>
    <dgm:pt modelId="{CA8FDEF1-4613-4CEF-9AC8-8105FEE521F9}" type="pres">
      <dgm:prSet presAssocID="{32910768-B29F-4280-9E83-4F27AD7AFB0F}" presName="middleNode" presStyleCnt="0"/>
      <dgm:spPr/>
    </dgm:pt>
    <dgm:pt modelId="{AF0BF882-D3C3-48E7-B16E-40B739093184}" type="pres">
      <dgm:prSet presAssocID="{32910768-B29F-4280-9E83-4F27AD7AFB0F}" presName="padding" presStyleLbl="node1" presStyleIdx="0" presStyleCnt="15"/>
      <dgm:spPr/>
    </dgm:pt>
    <dgm:pt modelId="{D84FC4E8-4C7C-402B-81E5-136A71589658}" type="pres">
      <dgm:prSet presAssocID="{32910768-B29F-4280-9E83-4F27AD7AFB0F}" presName="shape" presStyleLbl="node1" presStyleIdx="1" presStyleCnt="15" custScaleX="147013">
        <dgm:presLayoutVars>
          <dgm:bulletEnabled val="1"/>
        </dgm:presLayoutVars>
      </dgm:prSet>
      <dgm:spPr/>
      <dgm:t>
        <a:bodyPr/>
        <a:lstStyle/>
        <a:p>
          <a:endParaRPr lang="en-US"/>
        </a:p>
      </dgm:t>
    </dgm:pt>
    <dgm:pt modelId="{BCADE2A1-969D-4B5F-B13D-C8DB33A57184}" type="pres">
      <dgm:prSet presAssocID="{D5D794CC-E150-4310-848E-5678E4C1C89D}" presName="sibTrans" presStyleLbl="sibTrans2D1" presStyleIdx="1" presStyleCnt="14" custScaleY="71725"/>
      <dgm:spPr/>
      <dgm:t>
        <a:bodyPr/>
        <a:lstStyle/>
        <a:p>
          <a:endParaRPr lang="en-US"/>
        </a:p>
      </dgm:t>
    </dgm:pt>
    <dgm:pt modelId="{2B9C4A32-49CF-45AC-8081-20AE7819133E}" type="pres">
      <dgm:prSet presAssocID="{98DC775E-704D-485A-874B-2F7DF83EC5BC}" presName="middleNode" presStyleCnt="0"/>
      <dgm:spPr/>
    </dgm:pt>
    <dgm:pt modelId="{1EE9E206-0755-4AF3-8F9F-66A77F893600}" type="pres">
      <dgm:prSet presAssocID="{98DC775E-704D-485A-874B-2F7DF83EC5BC}" presName="padding" presStyleLbl="node1" presStyleIdx="1" presStyleCnt="15"/>
      <dgm:spPr/>
    </dgm:pt>
    <dgm:pt modelId="{10EF49ED-0CCD-4472-801E-F579B1A8F7FD}" type="pres">
      <dgm:prSet presAssocID="{98DC775E-704D-485A-874B-2F7DF83EC5BC}" presName="shape" presStyleLbl="node1" presStyleIdx="2" presStyleCnt="15" custScaleX="165043">
        <dgm:presLayoutVars>
          <dgm:bulletEnabled val="1"/>
        </dgm:presLayoutVars>
      </dgm:prSet>
      <dgm:spPr/>
      <dgm:t>
        <a:bodyPr/>
        <a:lstStyle/>
        <a:p>
          <a:endParaRPr lang="en-US"/>
        </a:p>
      </dgm:t>
    </dgm:pt>
    <dgm:pt modelId="{E22A7C59-BEA5-4DAD-ACCB-EA132A32DF7B}" type="pres">
      <dgm:prSet presAssocID="{1E8ABAC0-EBEE-4EC2-A123-80A4A4C9C252}" presName="sibTrans" presStyleLbl="sibTrans2D1" presStyleIdx="2" presStyleCnt="14" custScaleY="71725"/>
      <dgm:spPr/>
      <dgm:t>
        <a:bodyPr/>
        <a:lstStyle/>
        <a:p>
          <a:endParaRPr lang="en-US"/>
        </a:p>
      </dgm:t>
    </dgm:pt>
    <dgm:pt modelId="{F0EAA892-EA0F-4A83-A293-ABAD4CCA8CEF}" type="pres">
      <dgm:prSet presAssocID="{7BADD8CC-28C8-4190-A4D5-1CEACFDA2A11}" presName="middleNode" presStyleCnt="0"/>
      <dgm:spPr/>
    </dgm:pt>
    <dgm:pt modelId="{40BE0E4A-C1C9-4140-A80E-9187754B6177}" type="pres">
      <dgm:prSet presAssocID="{7BADD8CC-28C8-4190-A4D5-1CEACFDA2A11}" presName="padding" presStyleLbl="node1" presStyleIdx="2" presStyleCnt="15"/>
      <dgm:spPr/>
    </dgm:pt>
    <dgm:pt modelId="{3E015677-4455-4F3A-8ABB-9177B57596AA}" type="pres">
      <dgm:prSet presAssocID="{7BADD8CC-28C8-4190-A4D5-1CEACFDA2A11}" presName="shape" presStyleLbl="node1" presStyleIdx="3" presStyleCnt="15" custScaleX="150392">
        <dgm:presLayoutVars>
          <dgm:bulletEnabled val="1"/>
        </dgm:presLayoutVars>
      </dgm:prSet>
      <dgm:spPr/>
      <dgm:t>
        <a:bodyPr/>
        <a:lstStyle/>
        <a:p>
          <a:endParaRPr lang="en-US"/>
        </a:p>
      </dgm:t>
    </dgm:pt>
    <dgm:pt modelId="{E99FACFF-82C7-4824-B434-1C097383AEEA}" type="pres">
      <dgm:prSet presAssocID="{3514BFCD-E76D-4F47-BA1B-DC7153E18C0E}" presName="sibTrans" presStyleLbl="sibTrans2D1" presStyleIdx="3" presStyleCnt="14"/>
      <dgm:spPr/>
      <dgm:t>
        <a:bodyPr/>
        <a:lstStyle/>
        <a:p>
          <a:endParaRPr lang="en-US"/>
        </a:p>
      </dgm:t>
    </dgm:pt>
    <dgm:pt modelId="{915988E1-F785-45D2-A22F-2AD9E414D777}" type="pres">
      <dgm:prSet presAssocID="{A2A29513-E884-4A17-9B46-5647CDDA579E}" presName="middleNode" presStyleCnt="0"/>
      <dgm:spPr/>
    </dgm:pt>
    <dgm:pt modelId="{910A1F45-EFDD-4286-B04C-4288AC9FD0BA}" type="pres">
      <dgm:prSet presAssocID="{A2A29513-E884-4A17-9B46-5647CDDA579E}" presName="padding" presStyleLbl="node1" presStyleIdx="3" presStyleCnt="15"/>
      <dgm:spPr/>
    </dgm:pt>
    <dgm:pt modelId="{EC2FFD6C-DEAB-4C34-8EF0-0BDD3E613B51}" type="pres">
      <dgm:prSet presAssocID="{A2A29513-E884-4A17-9B46-5647CDDA579E}" presName="shape" presStyleLbl="node1" presStyleIdx="4" presStyleCnt="15" custScaleX="157722">
        <dgm:presLayoutVars>
          <dgm:bulletEnabled val="1"/>
        </dgm:presLayoutVars>
      </dgm:prSet>
      <dgm:spPr/>
      <dgm:t>
        <a:bodyPr/>
        <a:lstStyle/>
        <a:p>
          <a:endParaRPr lang="en-US"/>
        </a:p>
      </dgm:t>
    </dgm:pt>
    <dgm:pt modelId="{195AADE5-2594-4D42-A912-23ED7B1398EC}" type="pres">
      <dgm:prSet presAssocID="{7E533F60-9810-44CC-A879-7179563C7D74}" presName="sibTrans" presStyleLbl="sibTrans2D1" presStyleIdx="4" presStyleCnt="14" custScaleY="71725"/>
      <dgm:spPr/>
      <dgm:t>
        <a:bodyPr/>
        <a:lstStyle/>
        <a:p>
          <a:endParaRPr lang="en-US"/>
        </a:p>
      </dgm:t>
    </dgm:pt>
    <dgm:pt modelId="{318B502E-1913-4044-9096-EBEBFB7EEE2D}" type="pres">
      <dgm:prSet presAssocID="{ED80011B-5214-4B27-9267-EA0C89EA956D}" presName="middleNode" presStyleCnt="0"/>
      <dgm:spPr/>
    </dgm:pt>
    <dgm:pt modelId="{34CFC515-F322-492B-AD31-E4E790B4F420}" type="pres">
      <dgm:prSet presAssocID="{ED80011B-5214-4B27-9267-EA0C89EA956D}" presName="padding" presStyleLbl="node1" presStyleIdx="4" presStyleCnt="15"/>
      <dgm:spPr/>
    </dgm:pt>
    <dgm:pt modelId="{C1380120-C08F-4C4E-86ED-089D42B76FDB}" type="pres">
      <dgm:prSet presAssocID="{ED80011B-5214-4B27-9267-EA0C89EA956D}" presName="shape" presStyleLbl="node1" presStyleIdx="5" presStyleCnt="15" custScaleX="147013">
        <dgm:presLayoutVars>
          <dgm:bulletEnabled val="1"/>
        </dgm:presLayoutVars>
      </dgm:prSet>
      <dgm:spPr/>
      <dgm:t>
        <a:bodyPr/>
        <a:lstStyle/>
        <a:p>
          <a:endParaRPr lang="en-US"/>
        </a:p>
      </dgm:t>
    </dgm:pt>
    <dgm:pt modelId="{C89D20FC-F486-46ED-9722-A3FE7143CCA1}" type="pres">
      <dgm:prSet presAssocID="{EEFE2867-BB0A-495C-87F8-B2E55FCFCB15}" presName="sibTrans" presStyleLbl="sibTrans2D1" presStyleIdx="5" presStyleCnt="14" custScaleY="71725"/>
      <dgm:spPr/>
      <dgm:t>
        <a:bodyPr/>
        <a:lstStyle/>
        <a:p>
          <a:endParaRPr lang="en-US"/>
        </a:p>
      </dgm:t>
    </dgm:pt>
    <dgm:pt modelId="{2CB4C9D5-75F8-45AD-AFDF-5AB7A64F3984}" type="pres">
      <dgm:prSet presAssocID="{7FA83E47-AF31-4C7B-8535-F1B49A674B1B}" presName="middleNode" presStyleCnt="0"/>
      <dgm:spPr/>
    </dgm:pt>
    <dgm:pt modelId="{1B6EC003-73E4-4E3D-B7EF-7E68CD990C7F}" type="pres">
      <dgm:prSet presAssocID="{7FA83E47-AF31-4C7B-8535-F1B49A674B1B}" presName="padding" presStyleLbl="node1" presStyleIdx="5" presStyleCnt="15"/>
      <dgm:spPr/>
    </dgm:pt>
    <dgm:pt modelId="{FD485EFB-76ED-4E5F-9A73-736CD018DD62}" type="pres">
      <dgm:prSet presAssocID="{7FA83E47-AF31-4C7B-8535-F1B49A674B1B}" presName="shape" presStyleLbl="node1" presStyleIdx="6" presStyleCnt="15" custScaleX="147013">
        <dgm:presLayoutVars>
          <dgm:bulletEnabled val="1"/>
        </dgm:presLayoutVars>
      </dgm:prSet>
      <dgm:spPr/>
      <dgm:t>
        <a:bodyPr/>
        <a:lstStyle/>
        <a:p>
          <a:endParaRPr lang="en-US"/>
        </a:p>
      </dgm:t>
    </dgm:pt>
    <dgm:pt modelId="{4A0B66EE-78D5-45C0-A6D2-267074314AE2}" type="pres">
      <dgm:prSet presAssocID="{7DE6C246-DA9F-484D-AC84-F40F712EF926}" presName="sibTrans" presStyleLbl="sibTrans2D1" presStyleIdx="6" presStyleCnt="14" custScaleY="71725"/>
      <dgm:spPr/>
      <dgm:t>
        <a:bodyPr/>
        <a:lstStyle/>
        <a:p>
          <a:endParaRPr lang="en-US"/>
        </a:p>
      </dgm:t>
    </dgm:pt>
    <dgm:pt modelId="{4F9CA5AF-4D0F-4410-91A4-9E4B90024B9E}" type="pres">
      <dgm:prSet presAssocID="{E45A83FF-C237-4528-A83D-A1EE63402F37}" presName="middleNode" presStyleCnt="0"/>
      <dgm:spPr/>
    </dgm:pt>
    <dgm:pt modelId="{5B98569C-D03D-46D6-8786-1188482C21DF}" type="pres">
      <dgm:prSet presAssocID="{E45A83FF-C237-4528-A83D-A1EE63402F37}" presName="padding" presStyleLbl="node1" presStyleIdx="6" presStyleCnt="15"/>
      <dgm:spPr/>
    </dgm:pt>
    <dgm:pt modelId="{1C046509-1EE2-4CEF-8103-D9C70533CB0D}" type="pres">
      <dgm:prSet presAssocID="{E45A83FF-C237-4528-A83D-A1EE63402F37}" presName="shape" presStyleLbl="node1" presStyleIdx="7" presStyleCnt="15" custScaleX="175053">
        <dgm:presLayoutVars>
          <dgm:bulletEnabled val="1"/>
        </dgm:presLayoutVars>
      </dgm:prSet>
      <dgm:spPr/>
      <dgm:t>
        <a:bodyPr/>
        <a:lstStyle/>
        <a:p>
          <a:endParaRPr lang="en-US"/>
        </a:p>
      </dgm:t>
    </dgm:pt>
    <dgm:pt modelId="{D454F5D7-81F0-4A35-87E2-336BA8B382A6}" type="pres">
      <dgm:prSet presAssocID="{2A8A77EB-EDF9-450E-AA1A-089242467B17}" presName="sibTrans" presStyleLbl="sibTrans2D1" presStyleIdx="7" presStyleCnt="14" custScaleY="71725"/>
      <dgm:spPr/>
      <dgm:t>
        <a:bodyPr/>
        <a:lstStyle/>
        <a:p>
          <a:endParaRPr lang="en-US"/>
        </a:p>
      </dgm:t>
    </dgm:pt>
    <dgm:pt modelId="{123C8D0F-8D2C-43AC-BD4E-5890C9D6E4BF}" type="pres">
      <dgm:prSet presAssocID="{065AFE9C-88E4-4E6C-9246-ECD7D2E41EFA}" presName="middleNode" presStyleCnt="0"/>
      <dgm:spPr/>
    </dgm:pt>
    <dgm:pt modelId="{10CBBE5E-C63C-4C94-A82C-A2A8799D1236}" type="pres">
      <dgm:prSet presAssocID="{065AFE9C-88E4-4E6C-9246-ECD7D2E41EFA}" presName="padding" presStyleLbl="node1" presStyleIdx="7" presStyleCnt="15"/>
      <dgm:spPr/>
    </dgm:pt>
    <dgm:pt modelId="{0F0513D0-9606-4CD4-8ACE-E15648FEE89B}" type="pres">
      <dgm:prSet presAssocID="{065AFE9C-88E4-4E6C-9246-ECD7D2E41EFA}" presName="shape" presStyleLbl="node1" presStyleIdx="8" presStyleCnt="15" custScaleX="147013">
        <dgm:presLayoutVars>
          <dgm:bulletEnabled val="1"/>
        </dgm:presLayoutVars>
      </dgm:prSet>
      <dgm:spPr/>
      <dgm:t>
        <a:bodyPr/>
        <a:lstStyle/>
        <a:p>
          <a:endParaRPr lang="en-US"/>
        </a:p>
      </dgm:t>
    </dgm:pt>
    <dgm:pt modelId="{741C89AC-B316-4FFB-AE97-109338162B89}" type="pres">
      <dgm:prSet presAssocID="{5FA98A41-EDDF-4EB8-8412-BDAE6D50D6BA}" presName="sibTrans" presStyleLbl="sibTrans2D1" presStyleIdx="8" presStyleCnt="14" custScaleY="71725"/>
      <dgm:spPr/>
      <dgm:t>
        <a:bodyPr/>
        <a:lstStyle/>
        <a:p>
          <a:endParaRPr lang="en-US"/>
        </a:p>
      </dgm:t>
    </dgm:pt>
    <dgm:pt modelId="{0CC8D7B8-1520-46F3-BB2C-EF937F781233}" type="pres">
      <dgm:prSet presAssocID="{D1667ECD-6762-4CC6-B707-438567CC0D82}" presName="middleNode" presStyleCnt="0"/>
      <dgm:spPr/>
    </dgm:pt>
    <dgm:pt modelId="{7102F613-1204-493A-BA01-D05A5B0FDA6B}" type="pres">
      <dgm:prSet presAssocID="{D1667ECD-6762-4CC6-B707-438567CC0D82}" presName="padding" presStyleLbl="node1" presStyleIdx="8" presStyleCnt="15"/>
      <dgm:spPr/>
    </dgm:pt>
    <dgm:pt modelId="{7E31A991-AE0E-4539-B7E6-C8D6E812E5B5}" type="pres">
      <dgm:prSet presAssocID="{D1667ECD-6762-4CC6-B707-438567CC0D82}" presName="shape" presStyleLbl="node1" presStyleIdx="9" presStyleCnt="15" custScaleX="204051">
        <dgm:presLayoutVars>
          <dgm:bulletEnabled val="1"/>
        </dgm:presLayoutVars>
      </dgm:prSet>
      <dgm:spPr/>
      <dgm:t>
        <a:bodyPr/>
        <a:lstStyle/>
        <a:p>
          <a:endParaRPr lang="en-US"/>
        </a:p>
      </dgm:t>
    </dgm:pt>
    <dgm:pt modelId="{C1CDC35C-C234-40A7-945E-D9F9CB3AEBF5}" type="pres">
      <dgm:prSet presAssocID="{7B0F2917-7D49-4482-8562-45B40884C438}" presName="sibTrans" presStyleLbl="sibTrans2D1" presStyleIdx="9" presStyleCnt="14" custScaleY="71725"/>
      <dgm:spPr/>
      <dgm:t>
        <a:bodyPr/>
        <a:lstStyle/>
        <a:p>
          <a:endParaRPr lang="en-US"/>
        </a:p>
      </dgm:t>
    </dgm:pt>
    <dgm:pt modelId="{69CA4F24-FED5-45DC-8F78-26B6FF4601E6}" type="pres">
      <dgm:prSet presAssocID="{8F149C8B-FBE9-4BE4-B534-BD5170BEB1BC}" presName="middleNode" presStyleCnt="0"/>
      <dgm:spPr/>
    </dgm:pt>
    <dgm:pt modelId="{196643A2-35B2-4B05-AD86-A082B33352C3}" type="pres">
      <dgm:prSet presAssocID="{8F149C8B-FBE9-4BE4-B534-BD5170BEB1BC}" presName="padding" presStyleLbl="node1" presStyleIdx="9" presStyleCnt="15"/>
      <dgm:spPr/>
    </dgm:pt>
    <dgm:pt modelId="{38B352B5-2FCF-4082-A921-9CCC8C3EC0F8}" type="pres">
      <dgm:prSet presAssocID="{8F149C8B-FBE9-4BE4-B534-BD5170BEB1BC}" presName="shape" presStyleLbl="node1" presStyleIdx="10" presStyleCnt="15" custScaleX="147013">
        <dgm:presLayoutVars>
          <dgm:bulletEnabled val="1"/>
        </dgm:presLayoutVars>
      </dgm:prSet>
      <dgm:spPr/>
      <dgm:t>
        <a:bodyPr/>
        <a:lstStyle/>
        <a:p>
          <a:endParaRPr lang="en-US"/>
        </a:p>
      </dgm:t>
    </dgm:pt>
    <dgm:pt modelId="{E462EFD6-7CE0-44C5-B763-8551C3B3404C}" type="pres">
      <dgm:prSet presAssocID="{1471AA91-D7E4-4F6B-A3A2-16C4D7CCDBFA}" presName="sibTrans" presStyleLbl="sibTrans2D1" presStyleIdx="10" presStyleCnt="14" custScaleY="71725"/>
      <dgm:spPr/>
      <dgm:t>
        <a:bodyPr/>
        <a:lstStyle/>
        <a:p>
          <a:endParaRPr lang="en-US"/>
        </a:p>
      </dgm:t>
    </dgm:pt>
    <dgm:pt modelId="{5532A43F-560D-4832-9B4D-9D426608E463}" type="pres">
      <dgm:prSet presAssocID="{BE8DA1B2-68A5-466F-9A2D-B22ECEB7B68F}" presName="middleNode" presStyleCnt="0"/>
      <dgm:spPr/>
    </dgm:pt>
    <dgm:pt modelId="{34E4349F-65A6-4CCC-981A-A11B701D0636}" type="pres">
      <dgm:prSet presAssocID="{BE8DA1B2-68A5-466F-9A2D-B22ECEB7B68F}" presName="padding" presStyleLbl="node1" presStyleIdx="10" presStyleCnt="15"/>
      <dgm:spPr/>
    </dgm:pt>
    <dgm:pt modelId="{8417929B-FE98-4EAC-973B-506E07D82CA0}" type="pres">
      <dgm:prSet presAssocID="{BE8DA1B2-68A5-466F-9A2D-B22ECEB7B68F}" presName="shape" presStyleLbl="node1" presStyleIdx="11" presStyleCnt="15" custScaleX="147013">
        <dgm:presLayoutVars>
          <dgm:bulletEnabled val="1"/>
        </dgm:presLayoutVars>
      </dgm:prSet>
      <dgm:spPr/>
      <dgm:t>
        <a:bodyPr/>
        <a:lstStyle/>
        <a:p>
          <a:endParaRPr lang="en-US"/>
        </a:p>
      </dgm:t>
    </dgm:pt>
    <dgm:pt modelId="{8711809F-C513-48D1-8854-40FE863EECDD}" type="pres">
      <dgm:prSet presAssocID="{780273F4-A25B-46C6-AC5C-D1A304492F43}" presName="sibTrans" presStyleLbl="sibTrans2D1" presStyleIdx="11" presStyleCnt="14" custScaleY="71725"/>
      <dgm:spPr/>
      <dgm:t>
        <a:bodyPr/>
        <a:lstStyle/>
        <a:p>
          <a:endParaRPr lang="en-US"/>
        </a:p>
      </dgm:t>
    </dgm:pt>
    <dgm:pt modelId="{014F0418-DFFF-4AB5-BFBC-58F21AD57DCD}" type="pres">
      <dgm:prSet presAssocID="{F51EC27A-F5EB-4DB3-9521-FDC8E391DC59}" presName="middleNode" presStyleCnt="0"/>
      <dgm:spPr/>
    </dgm:pt>
    <dgm:pt modelId="{9BED2511-8FC5-4EE0-AE41-6AD80F01CD3C}" type="pres">
      <dgm:prSet presAssocID="{F51EC27A-F5EB-4DB3-9521-FDC8E391DC59}" presName="padding" presStyleLbl="node1" presStyleIdx="11" presStyleCnt="15"/>
      <dgm:spPr/>
    </dgm:pt>
    <dgm:pt modelId="{DBC447A5-9D78-40C9-982B-AA62BF3D2036}" type="pres">
      <dgm:prSet presAssocID="{F51EC27A-F5EB-4DB3-9521-FDC8E391DC59}" presName="shape" presStyleLbl="node1" presStyleIdx="12" presStyleCnt="15" custScaleX="192592">
        <dgm:presLayoutVars>
          <dgm:bulletEnabled val="1"/>
        </dgm:presLayoutVars>
      </dgm:prSet>
      <dgm:spPr/>
      <dgm:t>
        <a:bodyPr/>
        <a:lstStyle/>
        <a:p>
          <a:endParaRPr lang="en-US"/>
        </a:p>
      </dgm:t>
    </dgm:pt>
    <dgm:pt modelId="{1BA59B4B-90FE-44C2-A672-E706EB7ABB59}" type="pres">
      <dgm:prSet presAssocID="{B6FA7DA8-776A-4FAC-A55A-0BB53AE7BF94}" presName="sibTrans" presStyleLbl="sibTrans2D1" presStyleIdx="12" presStyleCnt="14" custScaleY="71725"/>
      <dgm:spPr/>
      <dgm:t>
        <a:bodyPr/>
        <a:lstStyle/>
        <a:p>
          <a:endParaRPr lang="en-US"/>
        </a:p>
      </dgm:t>
    </dgm:pt>
    <dgm:pt modelId="{AF0B2467-C8E8-470D-884A-490CC49DA101}" type="pres">
      <dgm:prSet presAssocID="{814139CB-3ECC-436C-A701-0ABF6EBB1D60}" presName="middleNode" presStyleCnt="0"/>
      <dgm:spPr/>
    </dgm:pt>
    <dgm:pt modelId="{38F92EF6-59CC-4C59-BA39-EF277AF0B6C6}" type="pres">
      <dgm:prSet presAssocID="{814139CB-3ECC-436C-A701-0ABF6EBB1D60}" presName="padding" presStyleLbl="node1" presStyleIdx="12" presStyleCnt="15"/>
      <dgm:spPr/>
    </dgm:pt>
    <dgm:pt modelId="{1E2B6B36-18AF-45DB-9958-11202C23BC4E}" type="pres">
      <dgm:prSet presAssocID="{814139CB-3ECC-436C-A701-0ABF6EBB1D60}" presName="shape" presStyleLbl="node1" presStyleIdx="13" presStyleCnt="15" custScaleX="141065">
        <dgm:presLayoutVars>
          <dgm:bulletEnabled val="1"/>
        </dgm:presLayoutVars>
      </dgm:prSet>
      <dgm:spPr/>
      <dgm:t>
        <a:bodyPr/>
        <a:lstStyle/>
        <a:p>
          <a:endParaRPr lang="en-US"/>
        </a:p>
      </dgm:t>
    </dgm:pt>
    <dgm:pt modelId="{BB6BBECD-9462-4931-A93B-312E769139EA}" type="pres">
      <dgm:prSet presAssocID="{349F57B0-D2C1-4D59-9E0C-FC9DDEC33ABF}" presName="sibTrans" presStyleLbl="sibTrans2D1" presStyleIdx="13" presStyleCnt="14"/>
      <dgm:spPr/>
      <dgm:t>
        <a:bodyPr/>
        <a:lstStyle/>
        <a:p>
          <a:endParaRPr lang="en-US"/>
        </a:p>
      </dgm:t>
    </dgm:pt>
    <dgm:pt modelId="{266345BB-FB2A-4B96-8B30-B003D9929AC2}" type="pres">
      <dgm:prSet presAssocID="{9FB1709A-508B-460A-B1E4-81235E9CA00B}" presName="lastNode" presStyleLbl="node1" presStyleIdx="14" presStyleCnt="15" custScaleX="140002">
        <dgm:presLayoutVars>
          <dgm:bulletEnabled val="1"/>
        </dgm:presLayoutVars>
      </dgm:prSet>
      <dgm:spPr/>
      <dgm:t>
        <a:bodyPr/>
        <a:lstStyle/>
        <a:p>
          <a:endParaRPr lang="en-US"/>
        </a:p>
      </dgm:t>
    </dgm:pt>
  </dgm:ptLst>
  <dgm:cxnLst>
    <dgm:cxn modelId="{FC4AFF24-6799-4735-9ED0-EAFF5BF7B1CA}" srcId="{B67C45F0-77D1-4F6D-A91B-A3ACDAA07FBE}" destId="{98DC775E-704D-485A-874B-2F7DF83EC5BC}" srcOrd="2" destOrd="0" parTransId="{306E9895-CD3A-4A25-AF7D-65B11ED40814}" sibTransId="{1E8ABAC0-EBEE-4EC2-A123-80A4A4C9C252}"/>
    <dgm:cxn modelId="{DF9E6554-21AB-41BA-A45E-514F788A5DDB}" srcId="{B67C45F0-77D1-4F6D-A91B-A3ACDAA07FBE}" destId="{D1667ECD-6762-4CC6-B707-438567CC0D82}" srcOrd="9" destOrd="0" parTransId="{CFE6EA36-3310-433D-BBF5-E3D5FB868BA7}" sibTransId="{7B0F2917-7D49-4482-8562-45B40884C438}"/>
    <dgm:cxn modelId="{3FA21C77-BD48-4EE6-8B46-679BD6B5FB2D}" type="presOf" srcId="{1E8ABAC0-EBEE-4EC2-A123-80A4A4C9C252}" destId="{E22A7C59-BEA5-4DAD-ACCB-EA132A32DF7B}" srcOrd="0" destOrd="0" presId="urn:microsoft.com/office/officeart/2005/8/layout/bProcess2"/>
    <dgm:cxn modelId="{1352046F-4FBC-4ADE-8380-B79701BBA9B4}" type="presOf" srcId="{7FA83E47-AF31-4C7B-8535-F1B49A674B1B}" destId="{FD485EFB-76ED-4E5F-9A73-736CD018DD62}" srcOrd="0" destOrd="0" presId="urn:microsoft.com/office/officeart/2005/8/layout/bProcess2"/>
    <dgm:cxn modelId="{0E46EEAC-60D4-4373-A918-3B002A4F2885}" srcId="{B67C45F0-77D1-4F6D-A91B-A3ACDAA07FBE}" destId="{32910768-B29F-4280-9E83-4F27AD7AFB0F}" srcOrd="1" destOrd="0" parTransId="{FBB9B9CC-9D7D-4094-9C08-CBF9FF6C72CF}" sibTransId="{D5D794CC-E150-4310-848E-5678E4C1C89D}"/>
    <dgm:cxn modelId="{F9DCF2EC-740C-48D0-B5FB-BE870017789B}" type="presOf" srcId="{5FA98A41-EDDF-4EB8-8412-BDAE6D50D6BA}" destId="{741C89AC-B316-4FFB-AE97-109338162B89}" srcOrd="0" destOrd="0" presId="urn:microsoft.com/office/officeart/2005/8/layout/bProcess2"/>
    <dgm:cxn modelId="{7D0592F5-C302-4496-849B-DEF4CA5E73FF}" srcId="{B67C45F0-77D1-4F6D-A91B-A3ACDAA07FBE}" destId="{065AFE9C-88E4-4E6C-9246-ECD7D2E41EFA}" srcOrd="8" destOrd="0" parTransId="{22A8AC23-2A6F-4637-A697-47F9F1E50F9C}" sibTransId="{5FA98A41-EDDF-4EB8-8412-BDAE6D50D6BA}"/>
    <dgm:cxn modelId="{887941A8-DEC5-4FEE-855A-6D1939377434}" type="presOf" srcId="{1471AA91-D7E4-4F6B-A3A2-16C4D7CCDBFA}" destId="{E462EFD6-7CE0-44C5-B763-8551C3B3404C}" srcOrd="0" destOrd="0" presId="urn:microsoft.com/office/officeart/2005/8/layout/bProcess2"/>
    <dgm:cxn modelId="{2475EC32-371F-4803-88F8-31CCD5542AC3}" srcId="{B67C45F0-77D1-4F6D-A91B-A3ACDAA07FBE}" destId="{E45A83FF-C237-4528-A83D-A1EE63402F37}" srcOrd="7" destOrd="0" parTransId="{A4F6C2A1-D539-4FD3-8F75-BA995AAAA0AF}" sibTransId="{2A8A77EB-EDF9-450E-AA1A-089242467B17}"/>
    <dgm:cxn modelId="{7F167DBA-CCA4-4348-9385-39ACE5C8951C}" type="presOf" srcId="{3514BFCD-E76D-4F47-BA1B-DC7153E18C0E}" destId="{E99FACFF-82C7-4824-B434-1C097383AEEA}" srcOrd="0" destOrd="0" presId="urn:microsoft.com/office/officeart/2005/8/layout/bProcess2"/>
    <dgm:cxn modelId="{BF106053-6682-40FC-9E8D-14B854B57B1E}" type="presOf" srcId="{7E533F60-9810-44CC-A879-7179563C7D74}" destId="{195AADE5-2594-4D42-A912-23ED7B1398EC}" srcOrd="0" destOrd="0" presId="urn:microsoft.com/office/officeart/2005/8/layout/bProcess2"/>
    <dgm:cxn modelId="{1C6BCA34-F206-4A2C-B16C-36A6900828FE}" type="presOf" srcId="{ED80011B-5214-4B27-9267-EA0C89EA956D}" destId="{C1380120-C08F-4C4E-86ED-089D42B76FDB}" srcOrd="0" destOrd="0" presId="urn:microsoft.com/office/officeart/2005/8/layout/bProcess2"/>
    <dgm:cxn modelId="{86B12314-7E6B-40D5-BF87-B63745239F31}" type="presOf" srcId="{EEFE2867-BB0A-495C-87F8-B2E55FCFCB15}" destId="{C89D20FC-F486-46ED-9722-A3FE7143CCA1}" srcOrd="0" destOrd="0" presId="urn:microsoft.com/office/officeart/2005/8/layout/bProcess2"/>
    <dgm:cxn modelId="{C61AA4D9-E7FE-42A9-A49F-66D3C5D3BCD2}" type="presOf" srcId="{7B0F2917-7D49-4482-8562-45B40884C438}" destId="{C1CDC35C-C234-40A7-945E-D9F9CB3AEBF5}" srcOrd="0" destOrd="0" presId="urn:microsoft.com/office/officeart/2005/8/layout/bProcess2"/>
    <dgm:cxn modelId="{AE5E96FD-91BA-4EDF-B540-1A7036EC47AA}" type="presOf" srcId="{D5D794CC-E150-4310-848E-5678E4C1C89D}" destId="{BCADE2A1-969D-4B5F-B13D-C8DB33A57184}" srcOrd="0" destOrd="0" presId="urn:microsoft.com/office/officeart/2005/8/layout/bProcess2"/>
    <dgm:cxn modelId="{EA4D8535-D363-4DD7-84D8-E6B7D77EB630}" type="presOf" srcId="{814139CB-3ECC-436C-A701-0ABF6EBB1D60}" destId="{1E2B6B36-18AF-45DB-9958-11202C23BC4E}" srcOrd="0" destOrd="0" presId="urn:microsoft.com/office/officeart/2005/8/layout/bProcess2"/>
    <dgm:cxn modelId="{B90FD029-4BB2-44C0-B88B-9330D6BACE95}" type="presOf" srcId="{4E14316B-91B3-4959-8704-16D461403295}" destId="{2179C3BB-5FE0-4B23-A6D1-246DE052C36C}" srcOrd="0" destOrd="0" presId="urn:microsoft.com/office/officeart/2005/8/layout/bProcess2"/>
    <dgm:cxn modelId="{35560638-ABF8-42DD-8EAF-79F26DBEE267}" type="presOf" srcId="{E45A83FF-C237-4528-A83D-A1EE63402F37}" destId="{1C046509-1EE2-4CEF-8103-D9C70533CB0D}" srcOrd="0" destOrd="0" presId="urn:microsoft.com/office/officeart/2005/8/layout/bProcess2"/>
    <dgm:cxn modelId="{EA1875C6-A9B3-475B-9345-E810A0C87CF2}" type="presOf" srcId="{D0FB0E5B-6545-48C7-8127-A7BA540CA2E2}" destId="{13E7E93B-E3FA-4D63-BF9B-79C762993003}" srcOrd="0" destOrd="0" presId="urn:microsoft.com/office/officeart/2005/8/layout/bProcess2"/>
    <dgm:cxn modelId="{94238561-288B-4A7A-97CB-3E7CBEB3A96F}" srcId="{B67C45F0-77D1-4F6D-A91B-A3ACDAA07FBE}" destId="{7BADD8CC-28C8-4190-A4D5-1CEACFDA2A11}" srcOrd="3" destOrd="0" parTransId="{0F60BDB0-615B-4AFC-BB85-104049C27B75}" sibTransId="{3514BFCD-E76D-4F47-BA1B-DC7153E18C0E}"/>
    <dgm:cxn modelId="{49D66E59-CD54-49FF-95B4-B4E9BAAA4A52}" type="presOf" srcId="{F51EC27A-F5EB-4DB3-9521-FDC8E391DC59}" destId="{DBC447A5-9D78-40C9-982B-AA62BF3D2036}" srcOrd="0" destOrd="0" presId="urn:microsoft.com/office/officeart/2005/8/layout/bProcess2"/>
    <dgm:cxn modelId="{6234AD1A-F7C4-4070-BA14-6ACC8BC7A934}" type="presOf" srcId="{7DE6C246-DA9F-484D-AC84-F40F712EF926}" destId="{4A0B66EE-78D5-45C0-A6D2-267074314AE2}" srcOrd="0" destOrd="0" presId="urn:microsoft.com/office/officeart/2005/8/layout/bProcess2"/>
    <dgm:cxn modelId="{AACF24C1-FAE4-4465-BABD-3C3ED438DB41}" srcId="{B67C45F0-77D1-4F6D-A91B-A3ACDAA07FBE}" destId="{814139CB-3ECC-436C-A701-0ABF6EBB1D60}" srcOrd="13" destOrd="0" parTransId="{71004A87-C072-435F-8645-BBAA7B034864}" sibTransId="{349F57B0-D2C1-4D59-9E0C-FC9DDEC33ABF}"/>
    <dgm:cxn modelId="{1B7D4EA3-4E18-43A1-AF18-F370BC2CD8AF}" type="presOf" srcId="{B6FA7DA8-776A-4FAC-A55A-0BB53AE7BF94}" destId="{1BA59B4B-90FE-44C2-A672-E706EB7ABB59}" srcOrd="0" destOrd="0" presId="urn:microsoft.com/office/officeart/2005/8/layout/bProcess2"/>
    <dgm:cxn modelId="{14D9AFB0-A629-4B2A-B690-11297D11C280}" srcId="{B67C45F0-77D1-4F6D-A91B-A3ACDAA07FBE}" destId="{ED80011B-5214-4B27-9267-EA0C89EA956D}" srcOrd="5" destOrd="0" parTransId="{EDC320C7-2DB2-4ACA-8197-B5494B46B824}" sibTransId="{EEFE2867-BB0A-495C-87F8-B2E55FCFCB15}"/>
    <dgm:cxn modelId="{F0DBA51D-D368-4E6D-9B32-6874EAB0E5B1}" type="presOf" srcId="{B67C45F0-77D1-4F6D-A91B-A3ACDAA07FBE}" destId="{A87CFCF0-588B-4F10-82C2-9C81AAA297BE}" srcOrd="0" destOrd="0" presId="urn:microsoft.com/office/officeart/2005/8/layout/bProcess2"/>
    <dgm:cxn modelId="{A4447D6A-4AFC-46CC-B341-440E4B502163}" type="presOf" srcId="{32910768-B29F-4280-9E83-4F27AD7AFB0F}" destId="{D84FC4E8-4C7C-402B-81E5-136A71589658}" srcOrd="0" destOrd="0" presId="urn:microsoft.com/office/officeart/2005/8/layout/bProcess2"/>
    <dgm:cxn modelId="{3ABB3D08-64F5-4F9A-83EB-F55B93FFB099}" type="presOf" srcId="{2A8A77EB-EDF9-450E-AA1A-089242467B17}" destId="{D454F5D7-81F0-4A35-87E2-336BA8B382A6}" srcOrd="0" destOrd="0" presId="urn:microsoft.com/office/officeart/2005/8/layout/bProcess2"/>
    <dgm:cxn modelId="{EE31CDD9-F856-4F2F-B392-63211FA5A0B3}" type="presOf" srcId="{7BADD8CC-28C8-4190-A4D5-1CEACFDA2A11}" destId="{3E015677-4455-4F3A-8ABB-9177B57596AA}" srcOrd="0" destOrd="0" presId="urn:microsoft.com/office/officeart/2005/8/layout/bProcess2"/>
    <dgm:cxn modelId="{BC88D19F-8C30-4BC7-B539-407C6855D0D8}" type="presOf" srcId="{349F57B0-D2C1-4D59-9E0C-FC9DDEC33ABF}" destId="{BB6BBECD-9462-4931-A93B-312E769139EA}" srcOrd="0" destOrd="0" presId="urn:microsoft.com/office/officeart/2005/8/layout/bProcess2"/>
    <dgm:cxn modelId="{76658C87-8DDB-4B45-86A2-CBC9FA646942}" srcId="{B67C45F0-77D1-4F6D-A91B-A3ACDAA07FBE}" destId="{8F149C8B-FBE9-4BE4-B534-BD5170BEB1BC}" srcOrd="10" destOrd="0" parTransId="{BE1A37E5-2D75-43F4-B752-A8089F726AA8}" sibTransId="{1471AA91-D7E4-4F6B-A3A2-16C4D7CCDBFA}"/>
    <dgm:cxn modelId="{E9961931-12A9-4783-98A7-261A46EC99EE}" type="presOf" srcId="{9FB1709A-508B-460A-B1E4-81235E9CA00B}" destId="{266345BB-FB2A-4B96-8B30-B003D9929AC2}" srcOrd="0" destOrd="0" presId="urn:microsoft.com/office/officeart/2005/8/layout/bProcess2"/>
    <dgm:cxn modelId="{67BB33EA-8C61-4B39-A4CE-AAD484741EF2}" type="presOf" srcId="{065AFE9C-88E4-4E6C-9246-ECD7D2E41EFA}" destId="{0F0513D0-9606-4CD4-8ACE-E15648FEE89B}" srcOrd="0" destOrd="0" presId="urn:microsoft.com/office/officeart/2005/8/layout/bProcess2"/>
    <dgm:cxn modelId="{77F46284-F9AF-451D-A510-5E65DED864B8}" type="presOf" srcId="{98DC775E-704D-485A-874B-2F7DF83EC5BC}" destId="{10EF49ED-0CCD-4472-801E-F579B1A8F7FD}" srcOrd="0" destOrd="0" presId="urn:microsoft.com/office/officeart/2005/8/layout/bProcess2"/>
    <dgm:cxn modelId="{8CA5BA52-D264-4CBB-8F56-F1CC2270B6DC}" srcId="{B67C45F0-77D1-4F6D-A91B-A3ACDAA07FBE}" destId="{A2A29513-E884-4A17-9B46-5647CDDA579E}" srcOrd="4" destOrd="0" parTransId="{95DE5504-95F8-4645-B1E4-6524CF5F6620}" sibTransId="{7E533F60-9810-44CC-A879-7179563C7D74}"/>
    <dgm:cxn modelId="{68EAA9E8-4C29-4392-B189-6854CAE5D062}" srcId="{B67C45F0-77D1-4F6D-A91B-A3ACDAA07FBE}" destId="{7FA83E47-AF31-4C7B-8535-F1B49A674B1B}" srcOrd="6" destOrd="0" parTransId="{B0A100A9-3A34-4A9E-95D4-BA578DB51A87}" sibTransId="{7DE6C246-DA9F-484D-AC84-F40F712EF926}"/>
    <dgm:cxn modelId="{1340FC31-0168-4A5B-A79E-489D6936BA4B}" type="presOf" srcId="{8F149C8B-FBE9-4BE4-B534-BD5170BEB1BC}" destId="{38B352B5-2FCF-4082-A921-9CCC8C3EC0F8}" srcOrd="0" destOrd="0" presId="urn:microsoft.com/office/officeart/2005/8/layout/bProcess2"/>
    <dgm:cxn modelId="{7F8ED814-4AB9-4CAA-BF07-28B59BE7C585}" srcId="{B67C45F0-77D1-4F6D-A91B-A3ACDAA07FBE}" destId="{F51EC27A-F5EB-4DB3-9521-FDC8E391DC59}" srcOrd="12" destOrd="0" parTransId="{3F5BC5B1-8E9A-4CA2-923D-4772154F6E56}" sibTransId="{B6FA7DA8-776A-4FAC-A55A-0BB53AE7BF94}"/>
    <dgm:cxn modelId="{C441C4A8-2DFE-4EC5-9740-9885A03CB5FC}" srcId="{B67C45F0-77D1-4F6D-A91B-A3ACDAA07FBE}" destId="{4E14316B-91B3-4959-8704-16D461403295}" srcOrd="0" destOrd="0" parTransId="{86A8552E-8008-47D3-83C8-98BD5728B098}" sibTransId="{D0FB0E5B-6545-48C7-8127-A7BA540CA2E2}"/>
    <dgm:cxn modelId="{F793792B-B099-4F51-9203-0D4FDABF5117}" type="presOf" srcId="{A2A29513-E884-4A17-9B46-5647CDDA579E}" destId="{EC2FFD6C-DEAB-4C34-8EF0-0BDD3E613B51}" srcOrd="0" destOrd="0" presId="urn:microsoft.com/office/officeart/2005/8/layout/bProcess2"/>
    <dgm:cxn modelId="{60065F25-6E32-4ADE-A5B9-04C803511252}" srcId="{B67C45F0-77D1-4F6D-A91B-A3ACDAA07FBE}" destId="{BE8DA1B2-68A5-466F-9A2D-B22ECEB7B68F}" srcOrd="11" destOrd="0" parTransId="{C201ACD3-3EA7-41A2-A65D-0630B45757AA}" sibTransId="{780273F4-A25B-46C6-AC5C-D1A304492F43}"/>
    <dgm:cxn modelId="{51CEEA79-41B5-492D-B210-F2EDF2EB6317}" type="presOf" srcId="{BE8DA1B2-68A5-466F-9A2D-B22ECEB7B68F}" destId="{8417929B-FE98-4EAC-973B-506E07D82CA0}" srcOrd="0" destOrd="0" presId="urn:microsoft.com/office/officeart/2005/8/layout/bProcess2"/>
    <dgm:cxn modelId="{A8F723F9-D553-4489-BF6B-DDBE4D9E2B9A}" srcId="{B67C45F0-77D1-4F6D-A91B-A3ACDAA07FBE}" destId="{9FB1709A-508B-460A-B1E4-81235E9CA00B}" srcOrd="14" destOrd="0" parTransId="{E327C4A9-367A-49FB-A469-A43CD73B716A}" sibTransId="{F64D7E96-B4A6-4573-9739-644450D6A4AA}"/>
    <dgm:cxn modelId="{1C352680-432F-4EF7-8D26-3BB2697891E3}" type="presOf" srcId="{D1667ECD-6762-4CC6-B707-438567CC0D82}" destId="{7E31A991-AE0E-4539-B7E6-C8D6E812E5B5}" srcOrd="0" destOrd="0" presId="urn:microsoft.com/office/officeart/2005/8/layout/bProcess2"/>
    <dgm:cxn modelId="{4DDC98BA-0DF4-4781-A9E9-05BB2DFD704B}" type="presOf" srcId="{780273F4-A25B-46C6-AC5C-D1A304492F43}" destId="{8711809F-C513-48D1-8854-40FE863EECDD}" srcOrd="0" destOrd="0" presId="urn:microsoft.com/office/officeart/2005/8/layout/bProcess2"/>
    <dgm:cxn modelId="{589FD2D1-8870-458E-9066-A2442DB24655}" type="presParOf" srcId="{A87CFCF0-588B-4F10-82C2-9C81AAA297BE}" destId="{2179C3BB-5FE0-4B23-A6D1-246DE052C36C}" srcOrd="0" destOrd="0" presId="urn:microsoft.com/office/officeart/2005/8/layout/bProcess2"/>
    <dgm:cxn modelId="{A3386063-68FE-40DD-B76F-63CBE98624F0}" type="presParOf" srcId="{A87CFCF0-588B-4F10-82C2-9C81AAA297BE}" destId="{13E7E93B-E3FA-4D63-BF9B-79C762993003}" srcOrd="1" destOrd="0" presId="urn:microsoft.com/office/officeart/2005/8/layout/bProcess2"/>
    <dgm:cxn modelId="{5B533AE5-C4F4-431A-B1ED-AE1D680D1ACA}" type="presParOf" srcId="{A87CFCF0-588B-4F10-82C2-9C81AAA297BE}" destId="{CA8FDEF1-4613-4CEF-9AC8-8105FEE521F9}" srcOrd="2" destOrd="0" presId="urn:microsoft.com/office/officeart/2005/8/layout/bProcess2"/>
    <dgm:cxn modelId="{8D656300-9F5B-4E59-84F8-FD9889AF6295}" type="presParOf" srcId="{CA8FDEF1-4613-4CEF-9AC8-8105FEE521F9}" destId="{AF0BF882-D3C3-48E7-B16E-40B739093184}" srcOrd="0" destOrd="0" presId="urn:microsoft.com/office/officeart/2005/8/layout/bProcess2"/>
    <dgm:cxn modelId="{F3ED3A3B-CB19-457E-9950-6BDD03679617}" type="presParOf" srcId="{CA8FDEF1-4613-4CEF-9AC8-8105FEE521F9}" destId="{D84FC4E8-4C7C-402B-81E5-136A71589658}" srcOrd="1" destOrd="0" presId="urn:microsoft.com/office/officeart/2005/8/layout/bProcess2"/>
    <dgm:cxn modelId="{51CD0401-8024-4780-9EE8-DEF84B0A7803}" type="presParOf" srcId="{A87CFCF0-588B-4F10-82C2-9C81AAA297BE}" destId="{BCADE2A1-969D-4B5F-B13D-C8DB33A57184}" srcOrd="3" destOrd="0" presId="urn:microsoft.com/office/officeart/2005/8/layout/bProcess2"/>
    <dgm:cxn modelId="{47F0F0CD-C982-4207-86BA-F0DA6BB5ED5B}" type="presParOf" srcId="{A87CFCF0-588B-4F10-82C2-9C81AAA297BE}" destId="{2B9C4A32-49CF-45AC-8081-20AE7819133E}" srcOrd="4" destOrd="0" presId="urn:microsoft.com/office/officeart/2005/8/layout/bProcess2"/>
    <dgm:cxn modelId="{B6FF2BDB-264B-468C-A94F-2B0F066E97DF}" type="presParOf" srcId="{2B9C4A32-49CF-45AC-8081-20AE7819133E}" destId="{1EE9E206-0755-4AF3-8F9F-66A77F893600}" srcOrd="0" destOrd="0" presId="urn:microsoft.com/office/officeart/2005/8/layout/bProcess2"/>
    <dgm:cxn modelId="{FFEDC342-44B0-472F-991F-2DBA3240AC61}" type="presParOf" srcId="{2B9C4A32-49CF-45AC-8081-20AE7819133E}" destId="{10EF49ED-0CCD-4472-801E-F579B1A8F7FD}" srcOrd="1" destOrd="0" presId="urn:microsoft.com/office/officeart/2005/8/layout/bProcess2"/>
    <dgm:cxn modelId="{C077D291-56D2-4A3F-9DB8-0EC0E367E1D4}" type="presParOf" srcId="{A87CFCF0-588B-4F10-82C2-9C81AAA297BE}" destId="{E22A7C59-BEA5-4DAD-ACCB-EA132A32DF7B}" srcOrd="5" destOrd="0" presId="urn:microsoft.com/office/officeart/2005/8/layout/bProcess2"/>
    <dgm:cxn modelId="{330A049A-D516-459A-85F6-A8DFFC8CD368}" type="presParOf" srcId="{A87CFCF0-588B-4F10-82C2-9C81AAA297BE}" destId="{F0EAA892-EA0F-4A83-A293-ABAD4CCA8CEF}" srcOrd="6" destOrd="0" presId="urn:microsoft.com/office/officeart/2005/8/layout/bProcess2"/>
    <dgm:cxn modelId="{791DA7D3-D0A5-4E44-BB92-A0EE7F93CF4E}" type="presParOf" srcId="{F0EAA892-EA0F-4A83-A293-ABAD4CCA8CEF}" destId="{40BE0E4A-C1C9-4140-A80E-9187754B6177}" srcOrd="0" destOrd="0" presId="urn:microsoft.com/office/officeart/2005/8/layout/bProcess2"/>
    <dgm:cxn modelId="{0541BD04-B894-4AD1-BE43-D8BB683EC2EE}" type="presParOf" srcId="{F0EAA892-EA0F-4A83-A293-ABAD4CCA8CEF}" destId="{3E015677-4455-4F3A-8ABB-9177B57596AA}" srcOrd="1" destOrd="0" presId="urn:microsoft.com/office/officeart/2005/8/layout/bProcess2"/>
    <dgm:cxn modelId="{99351F19-45E9-4741-B931-2ACAA58DA6CA}" type="presParOf" srcId="{A87CFCF0-588B-4F10-82C2-9C81AAA297BE}" destId="{E99FACFF-82C7-4824-B434-1C097383AEEA}" srcOrd="7" destOrd="0" presId="urn:microsoft.com/office/officeart/2005/8/layout/bProcess2"/>
    <dgm:cxn modelId="{EF95D883-7624-4F9F-84F7-0B4411142C21}" type="presParOf" srcId="{A87CFCF0-588B-4F10-82C2-9C81AAA297BE}" destId="{915988E1-F785-45D2-A22F-2AD9E414D777}" srcOrd="8" destOrd="0" presId="urn:microsoft.com/office/officeart/2005/8/layout/bProcess2"/>
    <dgm:cxn modelId="{44FFA8CD-7A93-4A2F-99E2-7C02B26F782E}" type="presParOf" srcId="{915988E1-F785-45D2-A22F-2AD9E414D777}" destId="{910A1F45-EFDD-4286-B04C-4288AC9FD0BA}" srcOrd="0" destOrd="0" presId="urn:microsoft.com/office/officeart/2005/8/layout/bProcess2"/>
    <dgm:cxn modelId="{2362535B-AEDA-400F-AAD1-FB6F54E56FE5}" type="presParOf" srcId="{915988E1-F785-45D2-A22F-2AD9E414D777}" destId="{EC2FFD6C-DEAB-4C34-8EF0-0BDD3E613B51}" srcOrd="1" destOrd="0" presId="urn:microsoft.com/office/officeart/2005/8/layout/bProcess2"/>
    <dgm:cxn modelId="{3B953153-7434-42CC-B089-9C94674B2984}" type="presParOf" srcId="{A87CFCF0-588B-4F10-82C2-9C81AAA297BE}" destId="{195AADE5-2594-4D42-A912-23ED7B1398EC}" srcOrd="9" destOrd="0" presId="urn:microsoft.com/office/officeart/2005/8/layout/bProcess2"/>
    <dgm:cxn modelId="{0140638F-E4FD-4132-8B7A-E9D02F00B3E7}" type="presParOf" srcId="{A87CFCF0-588B-4F10-82C2-9C81AAA297BE}" destId="{318B502E-1913-4044-9096-EBEBFB7EEE2D}" srcOrd="10" destOrd="0" presId="urn:microsoft.com/office/officeart/2005/8/layout/bProcess2"/>
    <dgm:cxn modelId="{6BE5BD54-5785-4562-88F4-37F480A9C156}" type="presParOf" srcId="{318B502E-1913-4044-9096-EBEBFB7EEE2D}" destId="{34CFC515-F322-492B-AD31-E4E790B4F420}" srcOrd="0" destOrd="0" presId="urn:microsoft.com/office/officeart/2005/8/layout/bProcess2"/>
    <dgm:cxn modelId="{CEA8CEA7-406C-4597-80D6-D86240BAE6A6}" type="presParOf" srcId="{318B502E-1913-4044-9096-EBEBFB7EEE2D}" destId="{C1380120-C08F-4C4E-86ED-089D42B76FDB}" srcOrd="1" destOrd="0" presId="urn:microsoft.com/office/officeart/2005/8/layout/bProcess2"/>
    <dgm:cxn modelId="{2AB102B5-B768-46C4-B0CC-1529FDEDD153}" type="presParOf" srcId="{A87CFCF0-588B-4F10-82C2-9C81AAA297BE}" destId="{C89D20FC-F486-46ED-9722-A3FE7143CCA1}" srcOrd="11" destOrd="0" presId="urn:microsoft.com/office/officeart/2005/8/layout/bProcess2"/>
    <dgm:cxn modelId="{EB87721B-36A9-49E0-81E0-5CC7F9F25818}" type="presParOf" srcId="{A87CFCF0-588B-4F10-82C2-9C81AAA297BE}" destId="{2CB4C9D5-75F8-45AD-AFDF-5AB7A64F3984}" srcOrd="12" destOrd="0" presId="urn:microsoft.com/office/officeart/2005/8/layout/bProcess2"/>
    <dgm:cxn modelId="{3A693E08-0380-4C7C-A002-2733CB37F8FE}" type="presParOf" srcId="{2CB4C9D5-75F8-45AD-AFDF-5AB7A64F3984}" destId="{1B6EC003-73E4-4E3D-B7EF-7E68CD990C7F}" srcOrd="0" destOrd="0" presId="urn:microsoft.com/office/officeart/2005/8/layout/bProcess2"/>
    <dgm:cxn modelId="{865F19F7-5AF1-4FB4-BBE3-834E52F4AB7E}" type="presParOf" srcId="{2CB4C9D5-75F8-45AD-AFDF-5AB7A64F3984}" destId="{FD485EFB-76ED-4E5F-9A73-736CD018DD62}" srcOrd="1" destOrd="0" presId="urn:microsoft.com/office/officeart/2005/8/layout/bProcess2"/>
    <dgm:cxn modelId="{8F83F113-FDD8-4912-B24F-8918F9E0949C}" type="presParOf" srcId="{A87CFCF0-588B-4F10-82C2-9C81AAA297BE}" destId="{4A0B66EE-78D5-45C0-A6D2-267074314AE2}" srcOrd="13" destOrd="0" presId="urn:microsoft.com/office/officeart/2005/8/layout/bProcess2"/>
    <dgm:cxn modelId="{691F53B0-7A83-4F38-BECA-DB2F27651F0B}" type="presParOf" srcId="{A87CFCF0-588B-4F10-82C2-9C81AAA297BE}" destId="{4F9CA5AF-4D0F-4410-91A4-9E4B90024B9E}" srcOrd="14" destOrd="0" presId="urn:microsoft.com/office/officeart/2005/8/layout/bProcess2"/>
    <dgm:cxn modelId="{06BF6B4E-8994-4FD9-ACAF-83FA313F10D4}" type="presParOf" srcId="{4F9CA5AF-4D0F-4410-91A4-9E4B90024B9E}" destId="{5B98569C-D03D-46D6-8786-1188482C21DF}" srcOrd="0" destOrd="0" presId="urn:microsoft.com/office/officeart/2005/8/layout/bProcess2"/>
    <dgm:cxn modelId="{37DAC081-53BB-4A28-B08A-46368A985F6E}" type="presParOf" srcId="{4F9CA5AF-4D0F-4410-91A4-9E4B90024B9E}" destId="{1C046509-1EE2-4CEF-8103-D9C70533CB0D}" srcOrd="1" destOrd="0" presId="urn:microsoft.com/office/officeart/2005/8/layout/bProcess2"/>
    <dgm:cxn modelId="{6E1D9B87-5AC7-487D-B2AC-3CECA8163F38}" type="presParOf" srcId="{A87CFCF0-588B-4F10-82C2-9C81AAA297BE}" destId="{D454F5D7-81F0-4A35-87E2-336BA8B382A6}" srcOrd="15" destOrd="0" presId="urn:microsoft.com/office/officeart/2005/8/layout/bProcess2"/>
    <dgm:cxn modelId="{35F0BC36-0B6D-4F0D-BF8F-4F5B6A61C85F}" type="presParOf" srcId="{A87CFCF0-588B-4F10-82C2-9C81AAA297BE}" destId="{123C8D0F-8D2C-43AC-BD4E-5890C9D6E4BF}" srcOrd="16" destOrd="0" presId="urn:microsoft.com/office/officeart/2005/8/layout/bProcess2"/>
    <dgm:cxn modelId="{462B712A-698F-4B5F-8F31-B956D222D347}" type="presParOf" srcId="{123C8D0F-8D2C-43AC-BD4E-5890C9D6E4BF}" destId="{10CBBE5E-C63C-4C94-A82C-A2A8799D1236}" srcOrd="0" destOrd="0" presId="urn:microsoft.com/office/officeart/2005/8/layout/bProcess2"/>
    <dgm:cxn modelId="{3E180514-CC7F-4425-842A-12E82095B4CE}" type="presParOf" srcId="{123C8D0F-8D2C-43AC-BD4E-5890C9D6E4BF}" destId="{0F0513D0-9606-4CD4-8ACE-E15648FEE89B}" srcOrd="1" destOrd="0" presId="urn:microsoft.com/office/officeart/2005/8/layout/bProcess2"/>
    <dgm:cxn modelId="{AC0D6333-4DEA-4F45-ACB4-C32C3942230C}" type="presParOf" srcId="{A87CFCF0-588B-4F10-82C2-9C81AAA297BE}" destId="{741C89AC-B316-4FFB-AE97-109338162B89}" srcOrd="17" destOrd="0" presId="urn:microsoft.com/office/officeart/2005/8/layout/bProcess2"/>
    <dgm:cxn modelId="{3470C3DC-C4A6-4765-BC0B-01348F82F9DD}" type="presParOf" srcId="{A87CFCF0-588B-4F10-82C2-9C81AAA297BE}" destId="{0CC8D7B8-1520-46F3-BB2C-EF937F781233}" srcOrd="18" destOrd="0" presId="urn:microsoft.com/office/officeart/2005/8/layout/bProcess2"/>
    <dgm:cxn modelId="{C7C6B198-A3E1-4BC7-ACB0-62B05C858C6A}" type="presParOf" srcId="{0CC8D7B8-1520-46F3-BB2C-EF937F781233}" destId="{7102F613-1204-493A-BA01-D05A5B0FDA6B}" srcOrd="0" destOrd="0" presId="urn:microsoft.com/office/officeart/2005/8/layout/bProcess2"/>
    <dgm:cxn modelId="{81247046-DCAA-424B-BB2A-06F8221A03D3}" type="presParOf" srcId="{0CC8D7B8-1520-46F3-BB2C-EF937F781233}" destId="{7E31A991-AE0E-4539-B7E6-C8D6E812E5B5}" srcOrd="1" destOrd="0" presId="urn:microsoft.com/office/officeart/2005/8/layout/bProcess2"/>
    <dgm:cxn modelId="{FFC49295-16C2-4FE2-8AD3-FCB22C71FC67}" type="presParOf" srcId="{A87CFCF0-588B-4F10-82C2-9C81AAA297BE}" destId="{C1CDC35C-C234-40A7-945E-D9F9CB3AEBF5}" srcOrd="19" destOrd="0" presId="urn:microsoft.com/office/officeart/2005/8/layout/bProcess2"/>
    <dgm:cxn modelId="{E025554D-C092-42C5-BD78-844BBF458C7A}" type="presParOf" srcId="{A87CFCF0-588B-4F10-82C2-9C81AAA297BE}" destId="{69CA4F24-FED5-45DC-8F78-26B6FF4601E6}" srcOrd="20" destOrd="0" presId="urn:microsoft.com/office/officeart/2005/8/layout/bProcess2"/>
    <dgm:cxn modelId="{46E2CB9C-EB07-45C7-8348-08C08243EC14}" type="presParOf" srcId="{69CA4F24-FED5-45DC-8F78-26B6FF4601E6}" destId="{196643A2-35B2-4B05-AD86-A082B33352C3}" srcOrd="0" destOrd="0" presId="urn:microsoft.com/office/officeart/2005/8/layout/bProcess2"/>
    <dgm:cxn modelId="{306F4A04-58B8-484C-BEBB-E2AA5B40D1BF}" type="presParOf" srcId="{69CA4F24-FED5-45DC-8F78-26B6FF4601E6}" destId="{38B352B5-2FCF-4082-A921-9CCC8C3EC0F8}" srcOrd="1" destOrd="0" presId="urn:microsoft.com/office/officeart/2005/8/layout/bProcess2"/>
    <dgm:cxn modelId="{9694B7E2-26E0-4887-BBB4-1F1881C9CFF4}" type="presParOf" srcId="{A87CFCF0-588B-4F10-82C2-9C81AAA297BE}" destId="{E462EFD6-7CE0-44C5-B763-8551C3B3404C}" srcOrd="21" destOrd="0" presId="urn:microsoft.com/office/officeart/2005/8/layout/bProcess2"/>
    <dgm:cxn modelId="{3515D187-7585-4455-9439-7B77CE092075}" type="presParOf" srcId="{A87CFCF0-588B-4F10-82C2-9C81AAA297BE}" destId="{5532A43F-560D-4832-9B4D-9D426608E463}" srcOrd="22" destOrd="0" presId="urn:microsoft.com/office/officeart/2005/8/layout/bProcess2"/>
    <dgm:cxn modelId="{18861C89-3CED-469E-942B-A47149AFBC59}" type="presParOf" srcId="{5532A43F-560D-4832-9B4D-9D426608E463}" destId="{34E4349F-65A6-4CCC-981A-A11B701D0636}" srcOrd="0" destOrd="0" presId="urn:microsoft.com/office/officeart/2005/8/layout/bProcess2"/>
    <dgm:cxn modelId="{02CB8848-950F-4BE6-8AA7-EC4477572045}" type="presParOf" srcId="{5532A43F-560D-4832-9B4D-9D426608E463}" destId="{8417929B-FE98-4EAC-973B-506E07D82CA0}" srcOrd="1" destOrd="0" presId="urn:microsoft.com/office/officeart/2005/8/layout/bProcess2"/>
    <dgm:cxn modelId="{5AAB8AE4-E78A-448A-A707-D90640A8E050}" type="presParOf" srcId="{A87CFCF0-588B-4F10-82C2-9C81AAA297BE}" destId="{8711809F-C513-48D1-8854-40FE863EECDD}" srcOrd="23" destOrd="0" presId="urn:microsoft.com/office/officeart/2005/8/layout/bProcess2"/>
    <dgm:cxn modelId="{43E5D7A3-BABB-47D9-85F5-7F726799DFC2}" type="presParOf" srcId="{A87CFCF0-588B-4F10-82C2-9C81AAA297BE}" destId="{014F0418-DFFF-4AB5-BFBC-58F21AD57DCD}" srcOrd="24" destOrd="0" presId="urn:microsoft.com/office/officeart/2005/8/layout/bProcess2"/>
    <dgm:cxn modelId="{24D8457D-0544-4820-8ACF-23E66DB831E5}" type="presParOf" srcId="{014F0418-DFFF-4AB5-BFBC-58F21AD57DCD}" destId="{9BED2511-8FC5-4EE0-AE41-6AD80F01CD3C}" srcOrd="0" destOrd="0" presId="urn:microsoft.com/office/officeart/2005/8/layout/bProcess2"/>
    <dgm:cxn modelId="{967C26B6-CBC3-46DE-B9AB-D4405F80AFAF}" type="presParOf" srcId="{014F0418-DFFF-4AB5-BFBC-58F21AD57DCD}" destId="{DBC447A5-9D78-40C9-982B-AA62BF3D2036}" srcOrd="1" destOrd="0" presId="urn:microsoft.com/office/officeart/2005/8/layout/bProcess2"/>
    <dgm:cxn modelId="{4A59BDC0-E0C8-4FC2-9671-6749B00BEA5F}" type="presParOf" srcId="{A87CFCF0-588B-4F10-82C2-9C81AAA297BE}" destId="{1BA59B4B-90FE-44C2-A672-E706EB7ABB59}" srcOrd="25" destOrd="0" presId="urn:microsoft.com/office/officeart/2005/8/layout/bProcess2"/>
    <dgm:cxn modelId="{E3B3CC36-A8CB-43CD-B843-D1B85F69D8A1}" type="presParOf" srcId="{A87CFCF0-588B-4F10-82C2-9C81AAA297BE}" destId="{AF0B2467-C8E8-470D-884A-490CC49DA101}" srcOrd="26" destOrd="0" presId="urn:microsoft.com/office/officeart/2005/8/layout/bProcess2"/>
    <dgm:cxn modelId="{C431832F-6F7B-426C-BAE5-6ADD5E759D67}" type="presParOf" srcId="{AF0B2467-C8E8-470D-884A-490CC49DA101}" destId="{38F92EF6-59CC-4C59-BA39-EF277AF0B6C6}" srcOrd="0" destOrd="0" presId="urn:microsoft.com/office/officeart/2005/8/layout/bProcess2"/>
    <dgm:cxn modelId="{7B5D93AB-615E-4815-98B7-753EEF5A7AB6}" type="presParOf" srcId="{AF0B2467-C8E8-470D-884A-490CC49DA101}" destId="{1E2B6B36-18AF-45DB-9958-11202C23BC4E}" srcOrd="1" destOrd="0" presId="urn:microsoft.com/office/officeart/2005/8/layout/bProcess2"/>
    <dgm:cxn modelId="{CA9EE907-E29D-47DB-85A0-0529833E6B35}" type="presParOf" srcId="{A87CFCF0-588B-4F10-82C2-9C81AAA297BE}" destId="{BB6BBECD-9462-4931-A93B-312E769139EA}" srcOrd="27" destOrd="0" presId="urn:microsoft.com/office/officeart/2005/8/layout/bProcess2"/>
    <dgm:cxn modelId="{BA67E76F-1E28-47B7-87F0-946101F95F89}" type="presParOf" srcId="{A87CFCF0-588B-4F10-82C2-9C81AAA297BE}" destId="{266345BB-FB2A-4B96-8B30-B003D9929AC2}" srcOrd="28"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0174C-596B-43D8-AB4C-4CFD2A83E7D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C3B99974-F2C2-4F74-846C-54B49197B3A9}">
      <dgm:prSet phldrT="[Text]"/>
      <dgm:spPr/>
      <dgm:t>
        <a:bodyPr/>
        <a:lstStyle/>
        <a:p>
          <a:r>
            <a:rPr lang="en-US" dirty="0"/>
            <a:t>Design syllabus</a:t>
          </a:r>
        </a:p>
      </dgm:t>
    </dgm:pt>
    <dgm:pt modelId="{AE40BB89-F4CE-4377-B542-47AF646574D8}" type="parTrans" cxnId="{4293B583-D119-42A2-8555-93D6EDEA0C97}">
      <dgm:prSet/>
      <dgm:spPr/>
      <dgm:t>
        <a:bodyPr/>
        <a:lstStyle/>
        <a:p>
          <a:endParaRPr lang="en-US"/>
        </a:p>
      </dgm:t>
    </dgm:pt>
    <dgm:pt modelId="{41C3DBAD-6F1C-4E86-BA64-2007ECD4CBE3}" type="sibTrans" cxnId="{4293B583-D119-42A2-8555-93D6EDEA0C97}">
      <dgm:prSet/>
      <dgm:spPr/>
      <dgm:t>
        <a:bodyPr/>
        <a:lstStyle/>
        <a:p>
          <a:endParaRPr lang="en-US"/>
        </a:p>
      </dgm:t>
    </dgm:pt>
    <dgm:pt modelId="{095EAADE-EA5F-4498-A36E-274683D1FA71}">
      <dgm:prSet phldrT="[Text]" custT="1"/>
      <dgm:spPr/>
      <dgm:t>
        <a:bodyPr/>
        <a:lstStyle/>
        <a:p>
          <a:r>
            <a:rPr lang="en-US" sz="2400" dirty="0"/>
            <a:t>Course description</a:t>
          </a:r>
        </a:p>
      </dgm:t>
    </dgm:pt>
    <dgm:pt modelId="{C922ED7C-7FEA-4FBB-B19F-C4735DBAB6BF}" type="parTrans" cxnId="{F509C19F-F4C1-4DC5-85D9-4AEA28A5571A}">
      <dgm:prSet/>
      <dgm:spPr/>
      <dgm:t>
        <a:bodyPr/>
        <a:lstStyle/>
        <a:p>
          <a:endParaRPr lang="en-US"/>
        </a:p>
      </dgm:t>
    </dgm:pt>
    <dgm:pt modelId="{1557B687-5472-4FDC-BFC3-8D142717FA04}" type="sibTrans" cxnId="{F509C19F-F4C1-4DC5-85D9-4AEA28A5571A}">
      <dgm:prSet/>
      <dgm:spPr/>
      <dgm:t>
        <a:bodyPr/>
        <a:lstStyle/>
        <a:p>
          <a:endParaRPr lang="en-US"/>
        </a:p>
      </dgm:t>
    </dgm:pt>
    <dgm:pt modelId="{7522B1C6-6510-42F7-A26D-365B6FED339C}">
      <dgm:prSet phldrT="[Text]" custT="1"/>
      <dgm:spPr/>
      <dgm:t>
        <a:bodyPr/>
        <a:lstStyle/>
        <a:p>
          <a:r>
            <a:rPr lang="en-US" sz="2400" dirty="0"/>
            <a:t>Gen Ed learning outcomes and rubric</a:t>
          </a:r>
        </a:p>
      </dgm:t>
    </dgm:pt>
    <dgm:pt modelId="{3879F5B9-0DD9-4683-AB34-96C637E559CE}" type="parTrans" cxnId="{CE3AE2CC-3F93-4E89-AB19-7688F98322D3}">
      <dgm:prSet/>
      <dgm:spPr/>
      <dgm:t>
        <a:bodyPr/>
        <a:lstStyle/>
        <a:p>
          <a:endParaRPr lang="en-US"/>
        </a:p>
      </dgm:t>
    </dgm:pt>
    <dgm:pt modelId="{9A28B039-9354-4EA2-8B1D-8AEE36629681}" type="sibTrans" cxnId="{CE3AE2CC-3F93-4E89-AB19-7688F98322D3}">
      <dgm:prSet/>
      <dgm:spPr/>
      <dgm:t>
        <a:bodyPr/>
        <a:lstStyle/>
        <a:p>
          <a:endParaRPr lang="en-US"/>
        </a:p>
      </dgm:t>
    </dgm:pt>
    <dgm:pt modelId="{D8A495C5-D666-4359-8951-DDD57065F5CE}">
      <dgm:prSet phldrT="[Text]"/>
      <dgm:spPr/>
      <dgm:t>
        <a:bodyPr/>
        <a:lstStyle/>
        <a:p>
          <a:r>
            <a:rPr lang="en-US" dirty="0"/>
            <a:t>Select assignment(s)</a:t>
          </a:r>
        </a:p>
      </dgm:t>
    </dgm:pt>
    <dgm:pt modelId="{566C9810-0AC2-4F1E-9E76-D850BC7C0989}" type="parTrans" cxnId="{ED29C995-E997-49B7-8159-5A145B454DE5}">
      <dgm:prSet/>
      <dgm:spPr/>
      <dgm:t>
        <a:bodyPr/>
        <a:lstStyle/>
        <a:p>
          <a:endParaRPr lang="en-US"/>
        </a:p>
      </dgm:t>
    </dgm:pt>
    <dgm:pt modelId="{35836B80-C3DD-4DEA-8613-4C3D70250D3D}" type="sibTrans" cxnId="{ED29C995-E997-49B7-8159-5A145B454DE5}">
      <dgm:prSet/>
      <dgm:spPr/>
      <dgm:t>
        <a:bodyPr/>
        <a:lstStyle/>
        <a:p>
          <a:endParaRPr lang="en-US"/>
        </a:p>
      </dgm:t>
    </dgm:pt>
    <dgm:pt modelId="{E9AE8793-3A15-4FD1-B396-0D6A61C159BE}">
      <dgm:prSet phldrT="[Text]"/>
      <dgm:spPr/>
      <dgm:t>
        <a:bodyPr/>
        <a:lstStyle/>
        <a:p>
          <a:r>
            <a:rPr lang="en-US" dirty="0"/>
            <a:t>1 or more</a:t>
          </a:r>
        </a:p>
      </dgm:t>
    </dgm:pt>
    <dgm:pt modelId="{1B290E89-3661-411B-8893-36B30115667B}" type="parTrans" cxnId="{EA8219DD-91DB-42F8-8941-980CE2AC4A25}">
      <dgm:prSet/>
      <dgm:spPr/>
      <dgm:t>
        <a:bodyPr/>
        <a:lstStyle/>
        <a:p>
          <a:endParaRPr lang="en-US"/>
        </a:p>
      </dgm:t>
    </dgm:pt>
    <dgm:pt modelId="{3411F5C6-07B2-4095-A721-138D56D0BF53}" type="sibTrans" cxnId="{EA8219DD-91DB-42F8-8941-980CE2AC4A25}">
      <dgm:prSet/>
      <dgm:spPr/>
      <dgm:t>
        <a:bodyPr/>
        <a:lstStyle/>
        <a:p>
          <a:endParaRPr lang="en-US"/>
        </a:p>
      </dgm:t>
    </dgm:pt>
    <dgm:pt modelId="{69FBA316-3A1F-4927-8AFD-A8D22C4ACD78}">
      <dgm:prSet phldrT="[Text]"/>
      <dgm:spPr/>
      <dgm:t>
        <a:bodyPr/>
        <a:lstStyle/>
        <a:p>
          <a:r>
            <a:rPr lang="en-US" dirty="0"/>
            <a:t>Which best elicit evidence of each Gen Ed LO?</a:t>
          </a:r>
        </a:p>
      </dgm:t>
    </dgm:pt>
    <dgm:pt modelId="{78359BE2-C423-4FB0-B69A-BA6FCB5F6014}" type="parTrans" cxnId="{C1D395A5-B94B-4B79-8242-EB2AC67AFA05}">
      <dgm:prSet/>
      <dgm:spPr/>
      <dgm:t>
        <a:bodyPr/>
        <a:lstStyle/>
        <a:p>
          <a:endParaRPr lang="en-US"/>
        </a:p>
      </dgm:t>
    </dgm:pt>
    <dgm:pt modelId="{11ABFB18-4FC6-49E5-9845-8DA5E1E97250}" type="sibTrans" cxnId="{C1D395A5-B94B-4B79-8242-EB2AC67AFA05}">
      <dgm:prSet/>
      <dgm:spPr/>
      <dgm:t>
        <a:bodyPr/>
        <a:lstStyle/>
        <a:p>
          <a:endParaRPr lang="en-US"/>
        </a:p>
      </dgm:t>
    </dgm:pt>
    <dgm:pt modelId="{580C6DCC-18D6-4495-91FA-9F80100C6F0A}">
      <dgm:prSet phldrT="[Text]"/>
      <dgm:spPr/>
      <dgm:t>
        <a:bodyPr/>
        <a:lstStyle/>
        <a:p>
          <a:r>
            <a:rPr lang="en-US" dirty="0"/>
            <a:t>Score with Gen Ed </a:t>
          </a:r>
          <a:r>
            <a:rPr lang="en-US" dirty="0">
              <a:hlinkClick xmlns:r="http://schemas.openxmlformats.org/officeDocument/2006/relationships" r:id="rId1"/>
            </a:rPr>
            <a:t>rubric</a:t>
          </a:r>
          <a:endParaRPr lang="en-US" dirty="0"/>
        </a:p>
      </dgm:t>
    </dgm:pt>
    <dgm:pt modelId="{4B0335A3-E95C-4A8B-8989-BA64E8C6ECCA}" type="parTrans" cxnId="{87F70C28-8A94-448C-B8D6-DFE59AB52F3B}">
      <dgm:prSet/>
      <dgm:spPr/>
      <dgm:t>
        <a:bodyPr/>
        <a:lstStyle/>
        <a:p>
          <a:endParaRPr lang="en-US"/>
        </a:p>
      </dgm:t>
    </dgm:pt>
    <dgm:pt modelId="{2E57B57F-9065-430C-8DDE-B462CE88376C}" type="sibTrans" cxnId="{87F70C28-8A94-448C-B8D6-DFE59AB52F3B}">
      <dgm:prSet/>
      <dgm:spPr/>
      <dgm:t>
        <a:bodyPr/>
        <a:lstStyle/>
        <a:p>
          <a:endParaRPr lang="en-US"/>
        </a:p>
      </dgm:t>
    </dgm:pt>
    <dgm:pt modelId="{AB141B48-1496-4EA9-9588-858923EF1CE8}">
      <dgm:prSet phldrT="[Text]"/>
      <dgm:spPr/>
      <dgm:t>
        <a:bodyPr/>
        <a:lstStyle/>
        <a:p>
          <a:r>
            <a:rPr lang="en-US" dirty="0"/>
            <a:t>Used as assessment data, separate from grade for student</a:t>
          </a:r>
        </a:p>
      </dgm:t>
    </dgm:pt>
    <dgm:pt modelId="{109817B9-A69D-4D1C-8E58-17CD565AAB43}" type="parTrans" cxnId="{A0298D05-1FB5-4649-9DAB-CA9197852136}">
      <dgm:prSet/>
      <dgm:spPr/>
      <dgm:t>
        <a:bodyPr/>
        <a:lstStyle/>
        <a:p>
          <a:endParaRPr lang="en-US"/>
        </a:p>
      </dgm:t>
    </dgm:pt>
    <dgm:pt modelId="{70E36ADB-1CE7-48DA-9E6B-2C4E50FBE237}" type="sibTrans" cxnId="{A0298D05-1FB5-4649-9DAB-CA9197852136}">
      <dgm:prSet/>
      <dgm:spPr/>
      <dgm:t>
        <a:bodyPr/>
        <a:lstStyle/>
        <a:p>
          <a:endParaRPr lang="en-US"/>
        </a:p>
      </dgm:t>
    </dgm:pt>
    <dgm:pt modelId="{B5B483CD-4324-48CF-AF23-C890D25728CE}">
      <dgm:prSet phldrT="[Text]"/>
      <dgm:spPr/>
      <dgm:t>
        <a:bodyPr/>
        <a:lstStyle/>
        <a:p>
          <a:r>
            <a:rPr lang="en-US" dirty="0"/>
            <a:t>Canvas submissions preferred</a:t>
          </a:r>
        </a:p>
      </dgm:t>
    </dgm:pt>
    <dgm:pt modelId="{B94D9FAF-BBDE-48D8-AE3A-E76896C930DF}" type="parTrans" cxnId="{6EB9A887-B707-4ABD-8D31-769FDAF467AF}">
      <dgm:prSet/>
      <dgm:spPr/>
      <dgm:t>
        <a:bodyPr/>
        <a:lstStyle/>
        <a:p>
          <a:endParaRPr lang="en-US"/>
        </a:p>
      </dgm:t>
    </dgm:pt>
    <dgm:pt modelId="{754EB145-3146-4DAA-AE3E-A648D00D79E0}" type="sibTrans" cxnId="{6EB9A887-B707-4ABD-8D31-769FDAF467AF}">
      <dgm:prSet/>
      <dgm:spPr/>
      <dgm:t>
        <a:bodyPr/>
        <a:lstStyle/>
        <a:p>
          <a:endParaRPr lang="en-US"/>
        </a:p>
      </dgm:t>
    </dgm:pt>
    <dgm:pt modelId="{C557C01D-FBE7-43D6-8CDC-458F01ADFF46}">
      <dgm:prSet phldrT="[Text]" custT="1"/>
      <dgm:spPr/>
      <dgm:t>
        <a:bodyPr/>
        <a:lstStyle/>
        <a:p>
          <a:r>
            <a:rPr lang="en-US" sz="2400" dirty="0"/>
            <a:t>Incorporate:</a:t>
          </a:r>
        </a:p>
      </dgm:t>
    </dgm:pt>
    <dgm:pt modelId="{A790E255-803C-4A2E-AF42-46622E4622F4}" type="parTrans" cxnId="{35962564-F8EE-44F6-B621-27FF78BB9C57}">
      <dgm:prSet/>
      <dgm:spPr/>
      <dgm:t>
        <a:bodyPr/>
        <a:lstStyle/>
        <a:p>
          <a:endParaRPr lang="en-US"/>
        </a:p>
      </dgm:t>
    </dgm:pt>
    <dgm:pt modelId="{CEA5E4F1-6285-4E23-8FF7-3ACE0DD2430D}" type="sibTrans" cxnId="{35962564-F8EE-44F6-B621-27FF78BB9C57}">
      <dgm:prSet/>
      <dgm:spPr/>
      <dgm:t>
        <a:bodyPr/>
        <a:lstStyle/>
        <a:p>
          <a:endParaRPr lang="en-US"/>
        </a:p>
      </dgm:t>
    </dgm:pt>
    <dgm:pt modelId="{6AF2C169-A78A-4B53-83C5-9D619D987BFE}" type="pres">
      <dgm:prSet presAssocID="{81B0174C-596B-43D8-AB4C-4CFD2A83E7DD}" presName="Name0" presStyleCnt="0">
        <dgm:presLayoutVars>
          <dgm:dir/>
          <dgm:animLvl val="lvl"/>
          <dgm:resizeHandles val="exact"/>
        </dgm:presLayoutVars>
      </dgm:prSet>
      <dgm:spPr/>
      <dgm:t>
        <a:bodyPr/>
        <a:lstStyle/>
        <a:p>
          <a:endParaRPr lang="en-US"/>
        </a:p>
      </dgm:t>
    </dgm:pt>
    <dgm:pt modelId="{25A6DDEE-4E06-48E7-AFC7-91055A25D47A}" type="pres">
      <dgm:prSet presAssocID="{C3B99974-F2C2-4F74-846C-54B49197B3A9}" presName="composite" presStyleCnt="0"/>
      <dgm:spPr/>
    </dgm:pt>
    <dgm:pt modelId="{1CC05DC9-CE83-463B-8593-51374CC8187C}" type="pres">
      <dgm:prSet presAssocID="{C3B99974-F2C2-4F74-846C-54B49197B3A9}" presName="parTx" presStyleLbl="node1" presStyleIdx="0" presStyleCnt="3">
        <dgm:presLayoutVars>
          <dgm:chMax val="0"/>
          <dgm:chPref val="0"/>
          <dgm:bulletEnabled val="1"/>
        </dgm:presLayoutVars>
      </dgm:prSet>
      <dgm:spPr/>
      <dgm:t>
        <a:bodyPr/>
        <a:lstStyle/>
        <a:p>
          <a:endParaRPr lang="en-US"/>
        </a:p>
      </dgm:t>
    </dgm:pt>
    <dgm:pt modelId="{6D8D0FF9-FF6A-412B-9388-72D27CBDEE12}" type="pres">
      <dgm:prSet presAssocID="{C3B99974-F2C2-4F74-846C-54B49197B3A9}" presName="desTx" presStyleLbl="revTx" presStyleIdx="0" presStyleCnt="3">
        <dgm:presLayoutVars>
          <dgm:bulletEnabled val="1"/>
        </dgm:presLayoutVars>
      </dgm:prSet>
      <dgm:spPr/>
      <dgm:t>
        <a:bodyPr/>
        <a:lstStyle/>
        <a:p>
          <a:endParaRPr lang="en-US"/>
        </a:p>
      </dgm:t>
    </dgm:pt>
    <dgm:pt modelId="{075BC77C-EC3A-451F-AFD0-498B48D93BC5}" type="pres">
      <dgm:prSet presAssocID="{41C3DBAD-6F1C-4E86-BA64-2007ECD4CBE3}" presName="space" presStyleCnt="0"/>
      <dgm:spPr/>
    </dgm:pt>
    <dgm:pt modelId="{A9BA928C-8C38-42CA-A32E-15AD36E180E7}" type="pres">
      <dgm:prSet presAssocID="{D8A495C5-D666-4359-8951-DDD57065F5CE}" presName="composite" presStyleCnt="0"/>
      <dgm:spPr/>
    </dgm:pt>
    <dgm:pt modelId="{FE4ABF60-DEC8-4DD7-B25A-EABE232AB2C0}" type="pres">
      <dgm:prSet presAssocID="{D8A495C5-D666-4359-8951-DDD57065F5CE}" presName="parTx" presStyleLbl="node1" presStyleIdx="1" presStyleCnt="3">
        <dgm:presLayoutVars>
          <dgm:chMax val="0"/>
          <dgm:chPref val="0"/>
          <dgm:bulletEnabled val="1"/>
        </dgm:presLayoutVars>
      </dgm:prSet>
      <dgm:spPr/>
      <dgm:t>
        <a:bodyPr/>
        <a:lstStyle/>
        <a:p>
          <a:endParaRPr lang="en-US"/>
        </a:p>
      </dgm:t>
    </dgm:pt>
    <dgm:pt modelId="{5D5DE0BB-5CBE-406B-B278-DD97948828B8}" type="pres">
      <dgm:prSet presAssocID="{D8A495C5-D666-4359-8951-DDD57065F5CE}" presName="desTx" presStyleLbl="revTx" presStyleIdx="1" presStyleCnt="3">
        <dgm:presLayoutVars>
          <dgm:bulletEnabled val="1"/>
        </dgm:presLayoutVars>
      </dgm:prSet>
      <dgm:spPr/>
      <dgm:t>
        <a:bodyPr/>
        <a:lstStyle/>
        <a:p>
          <a:endParaRPr lang="en-US"/>
        </a:p>
      </dgm:t>
    </dgm:pt>
    <dgm:pt modelId="{33366B66-AEB9-481F-9A53-6FAE916C78BA}" type="pres">
      <dgm:prSet presAssocID="{35836B80-C3DD-4DEA-8613-4C3D70250D3D}" presName="space" presStyleCnt="0"/>
      <dgm:spPr/>
    </dgm:pt>
    <dgm:pt modelId="{B3A668B0-089E-4574-863B-0DDB7BA3E36D}" type="pres">
      <dgm:prSet presAssocID="{580C6DCC-18D6-4495-91FA-9F80100C6F0A}" presName="composite" presStyleCnt="0"/>
      <dgm:spPr/>
    </dgm:pt>
    <dgm:pt modelId="{9B928082-6570-45C9-ACEE-C6BD1B5969BF}" type="pres">
      <dgm:prSet presAssocID="{580C6DCC-18D6-4495-91FA-9F80100C6F0A}" presName="parTx" presStyleLbl="node1" presStyleIdx="2" presStyleCnt="3">
        <dgm:presLayoutVars>
          <dgm:chMax val="0"/>
          <dgm:chPref val="0"/>
          <dgm:bulletEnabled val="1"/>
        </dgm:presLayoutVars>
      </dgm:prSet>
      <dgm:spPr/>
      <dgm:t>
        <a:bodyPr/>
        <a:lstStyle/>
        <a:p>
          <a:endParaRPr lang="en-US"/>
        </a:p>
      </dgm:t>
    </dgm:pt>
    <dgm:pt modelId="{992C6838-D1FE-4CF1-8B8C-E7755C6ED56B}" type="pres">
      <dgm:prSet presAssocID="{580C6DCC-18D6-4495-91FA-9F80100C6F0A}" presName="desTx" presStyleLbl="revTx" presStyleIdx="2" presStyleCnt="3">
        <dgm:presLayoutVars>
          <dgm:bulletEnabled val="1"/>
        </dgm:presLayoutVars>
      </dgm:prSet>
      <dgm:spPr/>
      <dgm:t>
        <a:bodyPr/>
        <a:lstStyle/>
        <a:p>
          <a:endParaRPr lang="en-US"/>
        </a:p>
      </dgm:t>
    </dgm:pt>
  </dgm:ptLst>
  <dgm:cxnLst>
    <dgm:cxn modelId="{06787D21-EFA6-4D1A-B94E-E5F987F1C462}" type="presOf" srcId="{AB141B48-1496-4EA9-9588-858923EF1CE8}" destId="{992C6838-D1FE-4CF1-8B8C-E7755C6ED56B}" srcOrd="0" destOrd="0" presId="urn:microsoft.com/office/officeart/2005/8/layout/chevron1"/>
    <dgm:cxn modelId="{4293B583-D119-42A2-8555-93D6EDEA0C97}" srcId="{81B0174C-596B-43D8-AB4C-4CFD2A83E7DD}" destId="{C3B99974-F2C2-4F74-846C-54B49197B3A9}" srcOrd="0" destOrd="0" parTransId="{AE40BB89-F4CE-4377-B542-47AF646574D8}" sibTransId="{41C3DBAD-6F1C-4E86-BA64-2007ECD4CBE3}"/>
    <dgm:cxn modelId="{6EB9A887-B707-4ABD-8D31-769FDAF467AF}" srcId="{580C6DCC-18D6-4495-91FA-9F80100C6F0A}" destId="{B5B483CD-4324-48CF-AF23-C890D25728CE}" srcOrd="1" destOrd="0" parTransId="{B94D9FAF-BBDE-48D8-AE3A-E76896C930DF}" sibTransId="{754EB145-3146-4DAA-AE3E-A648D00D79E0}"/>
    <dgm:cxn modelId="{FE3A6342-7D85-4238-8517-F815BB2826E9}" type="presOf" srcId="{7522B1C6-6510-42F7-A26D-365B6FED339C}" destId="{6D8D0FF9-FF6A-412B-9388-72D27CBDEE12}" srcOrd="0" destOrd="2" presId="urn:microsoft.com/office/officeart/2005/8/layout/chevron1"/>
    <dgm:cxn modelId="{87F70C28-8A94-448C-B8D6-DFE59AB52F3B}" srcId="{81B0174C-596B-43D8-AB4C-4CFD2A83E7DD}" destId="{580C6DCC-18D6-4495-91FA-9F80100C6F0A}" srcOrd="2" destOrd="0" parTransId="{4B0335A3-E95C-4A8B-8989-BA64E8C6ECCA}" sibTransId="{2E57B57F-9065-430C-8DDE-B462CE88376C}"/>
    <dgm:cxn modelId="{A51BAD6A-4342-4CF3-B1CF-849F5A7B4D91}" type="presOf" srcId="{D8A495C5-D666-4359-8951-DDD57065F5CE}" destId="{FE4ABF60-DEC8-4DD7-B25A-EABE232AB2C0}" srcOrd="0" destOrd="0" presId="urn:microsoft.com/office/officeart/2005/8/layout/chevron1"/>
    <dgm:cxn modelId="{F3AA8FE4-AB22-4931-BC24-8D90FA9238B8}" type="presOf" srcId="{C557C01D-FBE7-43D6-8CDC-458F01ADFF46}" destId="{6D8D0FF9-FF6A-412B-9388-72D27CBDEE12}" srcOrd="0" destOrd="0" presId="urn:microsoft.com/office/officeart/2005/8/layout/chevron1"/>
    <dgm:cxn modelId="{CE3AE2CC-3F93-4E89-AB19-7688F98322D3}" srcId="{C557C01D-FBE7-43D6-8CDC-458F01ADFF46}" destId="{7522B1C6-6510-42F7-A26D-365B6FED339C}" srcOrd="1" destOrd="0" parTransId="{3879F5B9-0DD9-4683-AB34-96C637E559CE}" sibTransId="{9A28B039-9354-4EA2-8B1D-8AEE36629681}"/>
    <dgm:cxn modelId="{218F1DEE-7B95-4E8B-A57E-83EADDC4BC51}" type="presOf" srcId="{E9AE8793-3A15-4FD1-B396-0D6A61C159BE}" destId="{5D5DE0BB-5CBE-406B-B278-DD97948828B8}" srcOrd="0" destOrd="0" presId="urn:microsoft.com/office/officeart/2005/8/layout/chevron1"/>
    <dgm:cxn modelId="{30C1C4C7-7A36-4E52-9517-5A7FD18D569F}" type="presOf" srcId="{B5B483CD-4324-48CF-AF23-C890D25728CE}" destId="{992C6838-D1FE-4CF1-8B8C-E7755C6ED56B}" srcOrd="0" destOrd="1" presId="urn:microsoft.com/office/officeart/2005/8/layout/chevron1"/>
    <dgm:cxn modelId="{EA8219DD-91DB-42F8-8941-980CE2AC4A25}" srcId="{D8A495C5-D666-4359-8951-DDD57065F5CE}" destId="{E9AE8793-3A15-4FD1-B396-0D6A61C159BE}" srcOrd="0" destOrd="0" parTransId="{1B290E89-3661-411B-8893-36B30115667B}" sibTransId="{3411F5C6-07B2-4095-A721-138D56D0BF53}"/>
    <dgm:cxn modelId="{A0298D05-1FB5-4649-9DAB-CA9197852136}" srcId="{580C6DCC-18D6-4495-91FA-9F80100C6F0A}" destId="{AB141B48-1496-4EA9-9588-858923EF1CE8}" srcOrd="0" destOrd="0" parTransId="{109817B9-A69D-4D1C-8E58-17CD565AAB43}" sibTransId="{70E36ADB-1CE7-48DA-9E6B-2C4E50FBE237}"/>
    <dgm:cxn modelId="{C1D395A5-B94B-4B79-8242-EB2AC67AFA05}" srcId="{D8A495C5-D666-4359-8951-DDD57065F5CE}" destId="{69FBA316-3A1F-4927-8AFD-A8D22C4ACD78}" srcOrd="1" destOrd="0" parTransId="{78359BE2-C423-4FB0-B69A-BA6FCB5F6014}" sibTransId="{11ABFB18-4FC6-49E5-9845-8DA5E1E97250}"/>
    <dgm:cxn modelId="{F0F16BFB-C958-41F5-A39C-195352592428}" type="presOf" srcId="{69FBA316-3A1F-4927-8AFD-A8D22C4ACD78}" destId="{5D5DE0BB-5CBE-406B-B278-DD97948828B8}" srcOrd="0" destOrd="1" presId="urn:microsoft.com/office/officeart/2005/8/layout/chevron1"/>
    <dgm:cxn modelId="{756205EF-E6DA-4B34-9D94-3A88CD8894E6}" type="presOf" srcId="{81B0174C-596B-43D8-AB4C-4CFD2A83E7DD}" destId="{6AF2C169-A78A-4B53-83C5-9D619D987BFE}" srcOrd="0" destOrd="0" presId="urn:microsoft.com/office/officeart/2005/8/layout/chevron1"/>
    <dgm:cxn modelId="{35962564-F8EE-44F6-B621-27FF78BB9C57}" srcId="{C3B99974-F2C2-4F74-846C-54B49197B3A9}" destId="{C557C01D-FBE7-43D6-8CDC-458F01ADFF46}" srcOrd="0" destOrd="0" parTransId="{A790E255-803C-4A2E-AF42-46622E4622F4}" sibTransId="{CEA5E4F1-6285-4E23-8FF7-3ACE0DD2430D}"/>
    <dgm:cxn modelId="{AD37A0E3-911E-40EE-99F6-148B50DC1524}" type="presOf" srcId="{095EAADE-EA5F-4498-A36E-274683D1FA71}" destId="{6D8D0FF9-FF6A-412B-9388-72D27CBDEE12}" srcOrd="0" destOrd="1" presId="urn:microsoft.com/office/officeart/2005/8/layout/chevron1"/>
    <dgm:cxn modelId="{ED29C995-E997-49B7-8159-5A145B454DE5}" srcId="{81B0174C-596B-43D8-AB4C-4CFD2A83E7DD}" destId="{D8A495C5-D666-4359-8951-DDD57065F5CE}" srcOrd="1" destOrd="0" parTransId="{566C9810-0AC2-4F1E-9E76-D850BC7C0989}" sibTransId="{35836B80-C3DD-4DEA-8613-4C3D70250D3D}"/>
    <dgm:cxn modelId="{387164E9-8958-44C7-AFF4-9ABA98D32679}" type="presOf" srcId="{580C6DCC-18D6-4495-91FA-9F80100C6F0A}" destId="{9B928082-6570-45C9-ACEE-C6BD1B5969BF}" srcOrd="0" destOrd="0" presId="urn:microsoft.com/office/officeart/2005/8/layout/chevron1"/>
    <dgm:cxn modelId="{C7C2A5ED-D0AD-4402-BD97-187AA18A224C}" type="presOf" srcId="{C3B99974-F2C2-4F74-846C-54B49197B3A9}" destId="{1CC05DC9-CE83-463B-8593-51374CC8187C}" srcOrd="0" destOrd="0" presId="urn:microsoft.com/office/officeart/2005/8/layout/chevron1"/>
    <dgm:cxn modelId="{F509C19F-F4C1-4DC5-85D9-4AEA28A5571A}" srcId="{C557C01D-FBE7-43D6-8CDC-458F01ADFF46}" destId="{095EAADE-EA5F-4498-A36E-274683D1FA71}" srcOrd="0" destOrd="0" parTransId="{C922ED7C-7FEA-4FBB-B19F-C4735DBAB6BF}" sibTransId="{1557B687-5472-4FDC-BFC3-8D142717FA04}"/>
    <dgm:cxn modelId="{031D43E4-DB9F-4250-AC5E-720C1931F418}" type="presParOf" srcId="{6AF2C169-A78A-4B53-83C5-9D619D987BFE}" destId="{25A6DDEE-4E06-48E7-AFC7-91055A25D47A}" srcOrd="0" destOrd="0" presId="urn:microsoft.com/office/officeart/2005/8/layout/chevron1"/>
    <dgm:cxn modelId="{887ABD72-F6E7-4F65-9F09-BB0268C30737}" type="presParOf" srcId="{25A6DDEE-4E06-48E7-AFC7-91055A25D47A}" destId="{1CC05DC9-CE83-463B-8593-51374CC8187C}" srcOrd="0" destOrd="0" presId="urn:microsoft.com/office/officeart/2005/8/layout/chevron1"/>
    <dgm:cxn modelId="{528DE473-1514-44E3-9F70-3BD7D96B90F2}" type="presParOf" srcId="{25A6DDEE-4E06-48E7-AFC7-91055A25D47A}" destId="{6D8D0FF9-FF6A-412B-9388-72D27CBDEE12}" srcOrd="1" destOrd="0" presId="urn:microsoft.com/office/officeart/2005/8/layout/chevron1"/>
    <dgm:cxn modelId="{F7884C6B-BE42-472E-B031-D4BBA338B495}" type="presParOf" srcId="{6AF2C169-A78A-4B53-83C5-9D619D987BFE}" destId="{075BC77C-EC3A-451F-AFD0-498B48D93BC5}" srcOrd="1" destOrd="0" presId="urn:microsoft.com/office/officeart/2005/8/layout/chevron1"/>
    <dgm:cxn modelId="{0DDA1A3C-407C-4370-AA68-94CE32C01557}" type="presParOf" srcId="{6AF2C169-A78A-4B53-83C5-9D619D987BFE}" destId="{A9BA928C-8C38-42CA-A32E-15AD36E180E7}" srcOrd="2" destOrd="0" presId="urn:microsoft.com/office/officeart/2005/8/layout/chevron1"/>
    <dgm:cxn modelId="{A7DF043D-199B-49D1-B04C-BAC837A987C7}" type="presParOf" srcId="{A9BA928C-8C38-42CA-A32E-15AD36E180E7}" destId="{FE4ABF60-DEC8-4DD7-B25A-EABE232AB2C0}" srcOrd="0" destOrd="0" presId="urn:microsoft.com/office/officeart/2005/8/layout/chevron1"/>
    <dgm:cxn modelId="{CC41E725-A1A0-4C3A-A7A0-F6EDB398248A}" type="presParOf" srcId="{A9BA928C-8C38-42CA-A32E-15AD36E180E7}" destId="{5D5DE0BB-5CBE-406B-B278-DD97948828B8}" srcOrd="1" destOrd="0" presId="urn:microsoft.com/office/officeart/2005/8/layout/chevron1"/>
    <dgm:cxn modelId="{9D2B40E4-ADAF-4755-8F9E-85A7360DCF79}" type="presParOf" srcId="{6AF2C169-A78A-4B53-83C5-9D619D987BFE}" destId="{33366B66-AEB9-481F-9A53-6FAE916C78BA}" srcOrd="3" destOrd="0" presId="urn:microsoft.com/office/officeart/2005/8/layout/chevron1"/>
    <dgm:cxn modelId="{0033F42D-ABB3-4402-A217-A331B2138824}" type="presParOf" srcId="{6AF2C169-A78A-4B53-83C5-9D619D987BFE}" destId="{B3A668B0-089E-4574-863B-0DDB7BA3E36D}" srcOrd="4" destOrd="0" presId="urn:microsoft.com/office/officeart/2005/8/layout/chevron1"/>
    <dgm:cxn modelId="{560A09EB-A241-46DF-B6B1-56D29D8EDB89}" type="presParOf" srcId="{B3A668B0-089E-4574-863B-0DDB7BA3E36D}" destId="{9B928082-6570-45C9-ACEE-C6BD1B5969BF}" srcOrd="0" destOrd="0" presId="urn:microsoft.com/office/officeart/2005/8/layout/chevron1"/>
    <dgm:cxn modelId="{BCF0D781-CB01-4A90-87E5-EDF48FBA52E1}" type="presParOf" srcId="{B3A668B0-089E-4574-863B-0DDB7BA3E36D}" destId="{992C6838-D1FE-4CF1-8B8C-E7755C6ED56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9C3BB-5FE0-4B23-A6D1-246DE052C36C}">
      <dsp:nvSpPr>
        <dsp:cNvPr id="0" name=""/>
        <dsp:cNvSpPr/>
      </dsp:nvSpPr>
      <dsp:spPr>
        <a:xfrm>
          <a:off x="534983" y="78082"/>
          <a:ext cx="1872277" cy="1216278"/>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a:t>Form team (W18)</a:t>
          </a:r>
        </a:p>
      </dsp:txBody>
      <dsp:txXfrm>
        <a:off x="809172" y="256202"/>
        <a:ext cx="1323899" cy="860038"/>
      </dsp:txXfrm>
    </dsp:sp>
    <dsp:sp modelId="{13E7E93B-E3FA-4D63-BF9B-79C762993003}">
      <dsp:nvSpPr>
        <dsp:cNvPr id="0" name=""/>
        <dsp:cNvSpPr/>
      </dsp:nvSpPr>
      <dsp:spPr>
        <a:xfrm rot="10800000">
          <a:off x="1308850" y="1461294"/>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4FC4E8-4C7C-402B-81E5-136A71589658}">
      <dsp:nvSpPr>
        <dsp:cNvPr id="0" name=""/>
        <dsp:cNvSpPr/>
      </dsp:nvSpPr>
      <dsp:spPr>
        <a:xfrm>
          <a:off x="837271" y="1962097"/>
          <a:ext cx="1267702"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Research models</a:t>
          </a:r>
        </a:p>
      </dsp:txBody>
      <dsp:txXfrm>
        <a:off x="1022922" y="2088379"/>
        <a:ext cx="896400" cy="609742"/>
      </dsp:txXfrm>
    </dsp:sp>
    <dsp:sp modelId="{BCADE2A1-969D-4B5F-B13D-C8DB33A57184}">
      <dsp:nvSpPr>
        <dsp:cNvPr id="0" name=""/>
        <dsp:cNvSpPr/>
      </dsp:nvSpPr>
      <dsp:spPr>
        <a:xfrm rot="10800000">
          <a:off x="1308850" y="3098965"/>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F49ED-0CCD-4472-801E-F579B1A8F7FD}">
      <dsp:nvSpPr>
        <dsp:cNvPr id="0" name=""/>
        <dsp:cNvSpPr/>
      </dsp:nvSpPr>
      <dsp:spPr>
        <a:xfrm>
          <a:off x="759534" y="3707395"/>
          <a:ext cx="1423175"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AAC&amp;U conference</a:t>
          </a:r>
        </a:p>
      </dsp:txBody>
      <dsp:txXfrm>
        <a:off x="967953" y="3833677"/>
        <a:ext cx="1006337" cy="609742"/>
      </dsp:txXfrm>
    </dsp:sp>
    <dsp:sp modelId="{E22A7C59-BEA5-4DAD-ACCB-EA132A32DF7B}">
      <dsp:nvSpPr>
        <dsp:cNvPr id="0" name=""/>
        <dsp:cNvSpPr/>
      </dsp:nvSpPr>
      <dsp:spPr>
        <a:xfrm rot="5400000">
          <a:off x="2481734" y="3961597"/>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15677-4455-4F3A-8ABB-9177B57596AA}">
      <dsp:nvSpPr>
        <dsp:cNvPr id="0" name=""/>
        <dsp:cNvSpPr/>
      </dsp:nvSpPr>
      <dsp:spPr>
        <a:xfrm>
          <a:off x="3085270" y="3707395"/>
          <a:ext cx="1296839"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Timeline</a:t>
          </a:r>
        </a:p>
      </dsp:txBody>
      <dsp:txXfrm>
        <a:off x="3275188" y="3833677"/>
        <a:ext cx="917003" cy="609742"/>
      </dsp:txXfrm>
    </dsp:sp>
    <dsp:sp modelId="{E99FACFF-82C7-4824-B434-1C097383AEEA}">
      <dsp:nvSpPr>
        <dsp:cNvPr id="0" name=""/>
        <dsp:cNvSpPr/>
      </dsp:nvSpPr>
      <dsp:spPr>
        <a:xfrm>
          <a:off x="3507448" y="3078932"/>
          <a:ext cx="45248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FFD6C-DEAB-4C34-8EF0-0BDD3E613B51}">
      <dsp:nvSpPr>
        <dsp:cNvPr id="0" name=""/>
        <dsp:cNvSpPr/>
      </dsp:nvSpPr>
      <dsp:spPr>
        <a:xfrm>
          <a:off x="3053667" y="1962097"/>
          <a:ext cx="1360046"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GEOC initial approval</a:t>
          </a:r>
        </a:p>
      </dsp:txBody>
      <dsp:txXfrm>
        <a:off x="3252841" y="2088379"/>
        <a:ext cx="961698" cy="609742"/>
      </dsp:txXfrm>
    </dsp:sp>
    <dsp:sp modelId="{195AADE5-2594-4D42-A912-23ED7B1398EC}">
      <dsp:nvSpPr>
        <dsp:cNvPr id="0" name=""/>
        <dsp:cNvSpPr/>
      </dsp:nvSpPr>
      <dsp:spPr>
        <a:xfrm>
          <a:off x="3571418" y="1333635"/>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380120-C08F-4C4E-86ED-089D42B76FDB}">
      <dsp:nvSpPr>
        <dsp:cNvPr id="0" name=""/>
        <dsp:cNvSpPr/>
      </dsp:nvSpPr>
      <dsp:spPr>
        <a:xfrm>
          <a:off x="3099839" y="216800"/>
          <a:ext cx="1267702"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NILOA coach</a:t>
          </a:r>
        </a:p>
      </dsp:txBody>
      <dsp:txXfrm>
        <a:off x="3285490" y="343082"/>
        <a:ext cx="896400" cy="609742"/>
      </dsp:txXfrm>
    </dsp:sp>
    <dsp:sp modelId="{C89D20FC-F486-46ED-9722-A3FE7143CCA1}">
      <dsp:nvSpPr>
        <dsp:cNvPr id="0" name=""/>
        <dsp:cNvSpPr/>
      </dsp:nvSpPr>
      <dsp:spPr>
        <a:xfrm rot="5400000">
          <a:off x="4622022" y="471003"/>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485EFB-76ED-4E5F-9A73-736CD018DD62}">
      <dsp:nvSpPr>
        <dsp:cNvPr id="0" name=""/>
        <dsp:cNvSpPr/>
      </dsp:nvSpPr>
      <dsp:spPr>
        <a:xfrm>
          <a:off x="5181015" y="216800"/>
          <a:ext cx="1267702"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Draft rubrics</a:t>
          </a:r>
        </a:p>
      </dsp:txBody>
      <dsp:txXfrm>
        <a:off x="5366666" y="343082"/>
        <a:ext cx="896400" cy="609742"/>
      </dsp:txXfrm>
    </dsp:sp>
    <dsp:sp modelId="{4A0B66EE-78D5-45C0-A6D2-267074314AE2}">
      <dsp:nvSpPr>
        <dsp:cNvPr id="0" name=""/>
        <dsp:cNvSpPr/>
      </dsp:nvSpPr>
      <dsp:spPr>
        <a:xfrm rot="10800000">
          <a:off x="5652594" y="1353667"/>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046509-1EE2-4CEF-8103-D9C70533CB0D}">
      <dsp:nvSpPr>
        <dsp:cNvPr id="0" name=""/>
        <dsp:cNvSpPr/>
      </dsp:nvSpPr>
      <dsp:spPr>
        <a:xfrm>
          <a:off x="5060120" y="1962097"/>
          <a:ext cx="1509492"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Committee pilot</a:t>
          </a:r>
          <a:endParaRPr lang="en-US" sz="1600" kern="1200" dirty="0"/>
        </a:p>
      </dsp:txBody>
      <dsp:txXfrm>
        <a:off x="5281180" y="2088379"/>
        <a:ext cx="1067372" cy="609742"/>
      </dsp:txXfrm>
    </dsp:sp>
    <dsp:sp modelId="{D454F5D7-81F0-4A35-87E2-336BA8B382A6}">
      <dsp:nvSpPr>
        <dsp:cNvPr id="0" name=""/>
        <dsp:cNvSpPr/>
      </dsp:nvSpPr>
      <dsp:spPr>
        <a:xfrm rot="10800000">
          <a:off x="5652594" y="3098965"/>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0513D0-9606-4CD4-8ACE-E15648FEE89B}">
      <dsp:nvSpPr>
        <dsp:cNvPr id="0" name=""/>
        <dsp:cNvSpPr/>
      </dsp:nvSpPr>
      <dsp:spPr>
        <a:xfrm>
          <a:off x="5181015" y="3707395"/>
          <a:ext cx="1267702"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Revise</a:t>
          </a:r>
        </a:p>
      </dsp:txBody>
      <dsp:txXfrm>
        <a:off x="5366666" y="3833677"/>
        <a:ext cx="896400" cy="609742"/>
      </dsp:txXfrm>
    </dsp:sp>
    <dsp:sp modelId="{741C89AC-B316-4FFB-AE97-109338162B89}">
      <dsp:nvSpPr>
        <dsp:cNvPr id="0" name=""/>
        <dsp:cNvSpPr/>
      </dsp:nvSpPr>
      <dsp:spPr>
        <a:xfrm rot="5400000">
          <a:off x="6680112" y="3961597"/>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31A991-AE0E-4539-B7E6-C8D6E812E5B5}">
      <dsp:nvSpPr>
        <dsp:cNvPr id="0" name=""/>
        <dsp:cNvSpPr/>
      </dsp:nvSpPr>
      <dsp:spPr>
        <a:xfrm>
          <a:off x="7216019" y="3707395"/>
          <a:ext cx="1759544"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Stakeholder pilot</a:t>
          </a:r>
          <a:endParaRPr lang="en-US" sz="1600" kern="1200" dirty="0"/>
        </a:p>
      </dsp:txBody>
      <dsp:txXfrm>
        <a:off x="7473698" y="3833677"/>
        <a:ext cx="1244186" cy="609742"/>
      </dsp:txXfrm>
    </dsp:sp>
    <dsp:sp modelId="{C1CDC35C-C234-40A7-945E-D9F9CB3AEBF5}">
      <dsp:nvSpPr>
        <dsp:cNvPr id="0" name=""/>
        <dsp:cNvSpPr/>
      </dsp:nvSpPr>
      <dsp:spPr>
        <a:xfrm>
          <a:off x="7933518" y="3078932"/>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B352B5-2FCF-4082-A921-9CCC8C3EC0F8}">
      <dsp:nvSpPr>
        <dsp:cNvPr id="0" name=""/>
        <dsp:cNvSpPr/>
      </dsp:nvSpPr>
      <dsp:spPr>
        <a:xfrm>
          <a:off x="7461940" y="1962097"/>
          <a:ext cx="1267702"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Revise</a:t>
          </a:r>
        </a:p>
      </dsp:txBody>
      <dsp:txXfrm>
        <a:off x="7647591" y="2088379"/>
        <a:ext cx="896400" cy="609742"/>
      </dsp:txXfrm>
    </dsp:sp>
    <dsp:sp modelId="{E462EFD6-7CE0-44C5-B763-8551C3B3404C}">
      <dsp:nvSpPr>
        <dsp:cNvPr id="0" name=""/>
        <dsp:cNvSpPr/>
      </dsp:nvSpPr>
      <dsp:spPr>
        <a:xfrm>
          <a:off x="7933518" y="1333635"/>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17929B-FE98-4EAC-973B-506E07D82CA0}">
      <dsp:nvSpPr>
        <dsp:cNvPr id="0" name=""/>
        <dsp:cNvSpPr/>
      </dsp:nvSpPr>
      <dsp:spPr>
        <a:xfrm>
          <a:off x="7461940" y="216800"/>
          <a:ext cx="1267702"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GEOC rubric approval</a:t>
          </a:r>
        </a:p>
      </dsp:txBody>
      <dsp:txXfrm>
        <a:off x="7647591" y="343082"/>
        <a:ext cx="896400" cy="609742"/>
      </dsp:txXfrm>
    </dsp:sp>
    <dsp:sp modelId="{8711809F-C513-48D1-8854-40FE863EECDD}">
      <dsp:nvSpPr>
        <dsp:cNvPr id="0" name=""/>
        <dsp:cNvSpPr/>
      </dsp:nvSpPr>
      <dsp:spPr>
        <a:xfrm rot="5400000">
          <a:off x="9060857" y="471003"/>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C447A5-9D78-40C9-982B-AA62BF3D2036}">
      <dsp:nvSpPr>
        <dsp:cNvPr id="0" name=""/>
        <dsp:cNvSpPr/>
      </dsp:nvSpPr>
      <dsp:spPr>
        <a:xfrm>
          <a:off x="9696585" y="216800"/>
          <a:ext cx="1660732"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Technology pilot</a:t>
          </a:r>
        </a:p>
      </dsp:txBody>
      <dsp:txXfrm>
        <a:off x="9939794" y="343082"/>
        <a:ext cx="1174314" cy="609742"/>
      </dsp:txXfrm>
    </dsp:sp>
    <dsp:sp modelId="{1BA59B4B-90FE-44C2-A672-E706EB7ABB59}">
      <dsp:nvSpPr>
        <dsp:cNvPr id="0" name=""/>
        <dsp:cNvSpPr/>
      </dsp:nvSpPr>
      <dsp:spPr>
        <a:xfrm rot="10800000">
          <a:off x="10364679" y="1353667"/>
          <a:ext cx="32454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2B6B36-18AF-45DB-9958-11202C23BC4E}">
      <dsp:nvSpPr>
        <dsp:cNvPr id="0" name=""/>
        <dsp:cNvSpPr/>
      </dsp:nvSpPr>
      <dsp:spPr>
        <a:xfrm>
          <a:off x="9918745" y="1962097"/>
          <a:ext cx="1216412" cy="8623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Consult with IR</a:t>
          </a:r>
        </a:p>
      </dsp:txBody>
      <dsp:txXfrm>
        <a:off x="10096884" y="2088379"/>
        <a:ext cx="860134" cy="609742"/>
      </dsp:txXfrm>
    </dsp:sp>
    <dsp:sp modelId="{BB6BBECD-9462-4931-A93B-312E769139EA}">
      <dsp:nvSpPr>
        <dsp:cNvPr id="0" name=""/>
        <dsp:cNvSpPr/>
      </dsp:nvSpPr>
      <dsp:spPr>
        <a:xfrm rot="10800000">
          <a:off x="10300709" y="2991338"/>
          <a:ext cx="452484" cy="353901"/>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6345BB-FB2A-4B96-8B30-B003D9929AC2}">
      <dsp:nvSpPr>
        <dsp:cNvPr id="0" name=""/>
        <dsp:cNvSpPr/>
      </dsp:nvSpPr>
      <dsp:spPr>
        <a:xfrm>
          <a:off x="9621969" y="3492141"/>
          <a:ext cx="1809963" cy="1292812"/>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a:t>Launch (F19)</a:t>
          </a:r>
        </a:p>
      </dsp:txBody>
      <dsp:txXfrm>
        <a:off x="9887032" y="3681469"/>
        <a:ext cx="1279837" cy="914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05DC9-CE83-463B-8593-51374CC8187C}">
      <dsp:nvSpPr>
        <dsp:cNvPr id="0" name=""/>
        <dsp:cNvSpPr/>
      </dsp:nvSpPr>
      <dsp:spPr>
        <a:xfrm>
          <a:off x="5801" y="74921"/>
          <a:ext cx="3401386" cy="135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a:t>Design syllabus</a:t>
          </a:r>
        </a:p>
      </dsp:txBody>
      <dsp:txXfrm>
        <a:off x="680801" y="74921"/>
        <a:ext cx="2051386" cy="1350000"/>
      </dsp:txXfrm>
    </dsp:sp>
    <dsp:sp modelId="{6D8D0FF9-FF6A-412B-9388-72D27CBDEE12}">
      <dsp:nvSpPr>
        <dsp:cNvPr id="0" name=""/>
        <dsp:cNvSpPr/>
      </dsp:nvSpPr>
      <dsp:spPr>
        <a:xfrm>
          <a:off x="5801" y="1593671"/>
          <a:ext cx="2721109" cy="253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Incorporate:</a:t>
          </a:r>
        </a:p>
        <a:p>
          <a:pPr marL="457200" lvl="2" indent="-228600" algn="l" defTabSz="1066800">
            <a:lnSpc>
              <a:spcPct val="90000"/>
            </a:lnSpc>
            <a:spcBef>
              <a:spcPct val="0"/>
            </a:spcBef>
            <a:spcAft>
              <a:spcPct val="15000"/>
            </a:spcAft>
            <a:buChar char="••"/>
          </a:pPr>
          <a:r>
            <a:rPr lang="en-US" sz="2400" kern="1200" dirty="0"/>
            <a:t>Course description</a:t>
          </a:r>
        </a:p>
        <a:p>
          <a:pPr marL="457200" lvl="2" indent="-228600" algn="l" defTabSz="1066800">
            <a:lnSpc>
              <a:spcPct val="90000"/>
            </a:lnSpc>
            <a:spcBef>
              <a:spcPct val="0"/>
            </a:spcBef>
            <a:spcAft>
              <a:spcPct val="15000"/>
            </a:spcAft>
            <a:buChar char="••"/>
          </a:pPr>
          <a:r>
            <a:rPr lang="en-US" sz="2400" kern="1200" dirty="0"/>
            <a:t>Gen Ed learning outcomes and rubric</a:t>
          </a:r>
        </a:p>
      </dsp:txBody>
      <dsp:txXfrm>
        <a:off x="5801" y="1593671"/>
        <a:ext cx="2721109" cy="2538281"/>
      </dsp:txXfrm>
    </dsp:sp>
    <dsp:sp modelId="{FE4ABF60-DEC8-4DD7-B25A-EABE232AB2C0}">
      <dsp:nvSpPr>
        <dsp:cNvPr id="0" name=""/>
        <dsp:cNvSpPr/>
      </dsp:nvSpPr>
      <dsp:spPr>
        <a:xfrm>
          <a:off x="3191188" y="74921"/>
          <a:ext cx="3401386" cy="135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a:t>Select assignment(s)</a:t>
          </a:r>
        </a:p>
      </dsp:txBody>
      <dsp:txXfrm>
        <a:off x="3866188" y="74921"/>
        <a:ext cx="2051386" cy="1350000"/>
      </dsp:txXfrm>
    </dsp:sp>
    <dsp:sp modelId="{5D5DE0BB-5CBE-406B-B278-DD97948828B8}">
      <dsp:nvSpPr>
        <dsp:cNvPr id="0" name=""/>
        <dsp:cNvSpPr/>
      </dsp:nvSpPr>
      <dsp:spPr>
        <a:xfrm>
          <a:off x="3191188" y="1593671"/>
          <a:ext cx="2721109" cy="253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1 or more</a:t>
          </a:r>
        </a:p>
        <a:p>
          <a:pPr marL="228600" lvl="1" indent="-228600" algn="l" defTabSz="1111250">
            <a:lnSpc>
              <a:spcPct val="90000"/>
            </a:lnSpc>
            <a:spcBef>
              <a:spcPct val="0"/>
            </a:spcBef>
            <a:spcAft>
              <a:spcPct val="15000"/>
            </a:spcAft>
            <a:buChar char="••"/>
          </a:pPr>
          <a:r>
            <a:rPr lang="en-US" sz="2500" kern="1200" dirty="0"/>
            <a:t>Which best elicit evidence of each Gen Ed LO?</a:t>
          </a:r>
        </a:p>
      </dsp:txBody>
      <dsp:txXfrm>
        <a:off x="3191188" y="1593671"/>
        <a:ext cx="2721109" cy="2538281"/>
      </dsp:txXfrm>
    </dsp:sp>
    <dsp:sp modelId="{9B928082-6570-45C9-ACEE-C6BD1B5969BF}">
      <dsp:nvSpPr>
        <dsp:cNvPr id="0" name=""/>
        <dsp:cNvSpPr/>
      </dsp:nvSpPr>
      <dsp:spPr>
        <a:xfrm>
          <a:off x="6376574" y="74921"/>
          <a:ext cx="3401386" cy="135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a:t>Score with Gen Ed </a:t>
          </a:r>
          <a:r>
            <a:rPr lang="en-US" sz="2500" kern="1200" dirty="0">
              <a:hlinkClick xmlns:r="http://schemas.openxmlformats.org/officeDocument/2006/relationships" r:id="rId1"/>
            </a:rPr>
            <a:t>rubric</a:t>
          </a:r>
          <a:endParaRPr lang="en-US" sz="2500" kern="1200" dirty="0"/>
        </a:p>
      </dsp:txBody>
      <dsp:txXfrm>
        <a:off x="7051574" y="74921"/>
        <a:ext cx="2051386" cy="1350000"/>
      </dsp:txXfrm>
    </dsp:sp>
    <dsp:sp modelId="{992C6838-D1FE-4CF1-8B8C-E7755C6ED56B}">
      <dsp:nvSpPr>
        <dsp:cNvPr id="0" name=""/>
        <dsp:cNvSpPr/>
      </dsp:nvSpPr>
      <dsp:spPr>
        <a:xfrm>
          <a:off x="6376574" y="1593671"/>
          <a:ext cx="2721109" cy="253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Used as assessment data, separate from grade for student</a:t>
          </a:r>
        </a:p>
        <a:p>
          <a:pPr marL="228600" lvl="1" indent="-228600" algn="l" defTabSz="1111250">
            <a:lnSpc>
              <a:spcPct val="90000"/>
            </a:lnSpc>
            <a:spcBef>
              <a:spcPct val="0"/>
            </a:spcBef>
            <a:spcAft>
              <a:spcPct val="15000"/>
            </a:spcAft>
            <a:buChar char="••"/>
          </a:pPr>
          <a:r>
            <a:rPr lang="en-US" sz="2500" kern="1200" dirty="0"/>
            <a:t>Canvas submissions preferred</a:t>
          </a:r>
        </a:p>
      </dsp:txBody>
      <dsp:txXfrm>
        <a:off x="6376574" y="1593671"/>
        <a:ext cx="2721109" cy="253828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7072"/>
          </a:xfrm>
          <a:prstGeom prst="rect">
            <a:avLst/>
          </a:prstGeom>
        </p:spPr>
        <p:txBody>
          <a:bodyPr vert="horz" lIns="93324" tIns="46662" rIns="93324" bIns="46662" rtlCol="0"/>
          <a:lstStyle>
            <a:lvl1pPr algn="r">
              <a:defRPr sz="1200"/>
            </a:lvl1pPr>
          </a:lstStyle>
          <a:p>
            <a:fld id="{DBA072B5-10C5-4691-853B-72B800C3E575}" type="datetimeFigureOut">
              <a:rPr lang="en-US" smtClean="0"/>
              <a:t>8/25/2021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07068A8-4ABE-43BB-88AB-1C0D1A7BDD94}" type="slidenum">
              <a:rPr lang="en-US" smtClean="0"/>
              <a:t>‹#›</a:t>
            </a:fld>
            <a:endParaRPr lang="en-US"/>
          </a:p>
        </p:txBody>
      </p:sp>
    </p:spTree>
    <p:extLst>
      <p:ext uri="{BB962C8B-B14F-4D97-AF65-F5344CB8AC3E}">
        <p14:creationId xmlns:p14="http://schemas.microsoft.com/office/powerpoint/2010/main" val="93114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fld id="{8B9D2B78-792E-4798-B772-D72A445987CF}" type="datetimeFigureOut">
              <a:rPr lang="en-US" smtClean="0"/>
              <a:t>8/25/2021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D6C8223-A00C-4BD3-87CE-50631F7A4770}" type="slidenum">
              <a:rPr lang="en-US" smtClean="0"/>
              <a:t>‹#›</a:t>
            </a:fld>
            <a:endParaRPr lang="en-US"/>
          </a:p>
        </p:txBody>
      </p:sp>
    </p:spTree>
    <p:extLst>
      <p:ext uri="{BB962C8B-B14F-4D97-AF65-F5344CB8AC3E}">
        <p14:creationId xmlns:p14="http://schemas.microsoft.com/office/powerpoint/2010/main" val="423316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2DA6C7-82F8-43C6-96CC-819CAAAB83AE}" type="slidenum">
              <a:rPr lang="en-US" smtClean="0"/>
              <a:t>3</a:t>
            </a:fld>
            <a:endParaRPr lang="en-US"/>
          </a:p>
        </p:txBody>
      </p:sp>
    </p:spTree>
    <p:extLst>
      <p:ext uri="{BB962C8B-B14F-4D97-AF65-F5344CB8AC3E}">
        <p14:creationId xmlns:p14="http://schemas.microsoft.com/office/powerpoint/2010/main" val="200407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2DA6C7-82F8-43C6-96CC-819CAAAB83AE}" type="slidenum">
              <a:rPr lang="en-US" smtClean="0"/>
              <a:t>32</a:t>
            </a:fld>
            <a:endParaRPr lang="en-US"/>
          </a:p>
        </p:txBody>
      </p:sp>
    </p:spTree>
    <p:extLst>
      <p:ext uri="{BB962C8B-B14F-4D97-AF65-F5344CB8AC3E}">
        <p14:creationId xmlns:p14="http://schemas.microsoft.com/office/powerpoint/2010/main" val="148731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PD for </a:t>
            </a:r>
            <a:r>
              <a:rPr lang="en-US" err="1"/>
              <a:t>asmt</a:t>
            </a:r>
            <a:r>
              <a:rPr lang="en-US"/>
              <a:t> subcommittee (AAC&amp;U conference)</a:t>
            </a:r>
          </a:p>
          <a:p>
            <a:r>
              <a:rPr lang="en-US"/>
              <a:t>Broad approach approval from GEOC</a:t>
            </a:r>
          </a:p>
          <a:p>
            <a:r>
              <a:rPr lang="en-US"/>
              <a:t>NILOA coach</a:t>
            </a:r>
          </a:p>
          <a:p>
            <a:r>
              <a:rPr lang="en-US"/>
              <a:t>Drafting, revising, committee piloting</a:t>
            </a:r>
          </a:p>
          <a:p>
            <a:r>
              <a:rPr lang="en-US"/>
              <a:t>Feedback from faculty and staff experts in content areas</a:t>
            </a:r>
          </a:p>
          <a:p>
            <a:r>
              <a:rPr lang="en-US"/>
              <a:t>Feedback from student senate</a:t>
            </a:r>
          </a:p>
          <a:p>
            <a:r>
              <a:rPr lang="en-US"/>
              <a:t>Piloting with actual assignments</a:t>
            </a:r>
          </a:p>
          <a:p>
            <a:r>
              <a:rPr lang="en-US"/>
              <a:t>Revision</a:t>
            </a:r>
          </a:p>
          <a:p>
            <a:r>
              <a:rPr lang="en-US"/>
              <a:t>Approval from GEOC</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our General Education assessment committee has undertaken a staged development and implementation process that has invited faculty, staff, and students to learn about General Education assessment, participate in the development and piloting of rubrics for multiple General Education focus areas, and provide feedback about the supporting processes and structures. These efforts have drawn on support from internal and external resources to build institutional capacity for General Education assessment, including committee members’ attendance at an AAC&amp;U conference on General Education assessment, a campus visit from a NILOA coach who offered workshops on rubric development for three of our General Education focus areas, meetings with relevant General Education working groups, and ongoing assessment workshops offered by Wayne State’s Office for Teaching and Learning. Careful attention to open communication from faculty leaders to General Education stakeholders has also been a key element at each step of the process.</a:t>
            </a:r>
          </a:p>
          <a:p>
            <a:endParaRPr lang="en-US"/>
          </a:p>
          <a:p>
            <a:endParaRPr lang="en-US"/>
          </a:p>
        </p:txBody>
      </p:sp>
      <p:sp>
        <p:nvSpPr>
          <p:cNvPr id="4" name="Slide Number Placeholder 3"/>
          <p:cNvSpPr>
            <a:spLocks noGrp="1"/>
          </p:cNvSpPr>
          <p:nvPr>
            <p:ph type="sldNum" sz="quarter" idx="10"/>
          </p:nvPr>
        </p:nvSpPr>
        <p:spPr/>
        <p:txBody>
          <a:bodyPr/>
          <a:lstStyle/>
          <a:p>
            <a:fld id="{E2B13789-0611-4F55-B1B4-BEB856C4483A}" type="slidenum">
              <a:rPr lang="en-US" smtClean="0"/>
              <a:t>4</a:t>
            </a:fld>
            <a:endParaRPr lang="en-US"/>
          </a:p>
        </p:txBody>
      </p:sp>
    </p:spTree>
    <p:extLst>
      <p:ext uri="{BB962C8B-B14F-4D97-AF65-F5344CB8AC3E}">
        <p14:creationId xmlns:p14="http://schemas.microsoft.com/office/powerpoint/2010/main" val="373595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C8223-A00C-4BD3-87CE-50631F7A4770}" type="slidenum">
              <a:rPr lang="en-US" smtClean="0"/>
              <a:t>5</a:t>
            </a:fld>
            <a:endParaRPr lang="en-US"/>
          </a:p>
        </p:txBody>
      </p:sp>
    </p:spTree>
    <p:extLst>
      <p:ext uri="{BB962C8B-B14F-4D97-AF65-F5344CB8AC3E}">
        <p14:creationId xmlns:p14="http://schemas.microsoft.com/office/powerpoint/2010/main" val="73123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2DA6C7-82F8-43C6-96CC-819CAAAB83AE}" type="slidenum">
              <a:rPr lang="en-US" smtClean="0"/>
              <a:t>6</a:t>
            </a:fld>
            <a:endParaRPr lang="en-US"/>
          </a:p>
        </p:txBody>
      </p:sp>
    </p:spTree>
    <p:extLst>
      <p:ext uri="{BB962C8B-B14F-4D97-AF65-F5344CB8AC3E}">
        <p14:creationId xmlns:p14="http://schemas.microsoft.com/office/powerpoint/2010/main" val="1023165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2DA6C7-82F8-43C6-96CC-819CAAAB83AE}" type="slidenum">
              <a:rPr lang="en-US" smtClean="0"/>
              <a:t>11</a:t>
            </a:fld>
            <a:endParaRPr lang="en-US"/>
          </a:p>
        </p:txBody>
      </p:sp>
    </p:spTree>
    <p:extLst>
      <p:ext uri="{BB962C8B-B14F-4D97-AF65-F5344CB8AC3E}">
        <p14:creationId xmlns:p14="http://schemas.microsoft.com/office/powerpoint/2010/main" val="372088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https://waynestateprod-my.sharepoint.com/:w:/g/personal/aa1471_wayne_edu/EcJjC4-99qtEh4pmzNHg_88B4aQhso9MsWcClt7WhZOq1A?e=E3aVaj</a:t>
            </a:r>
          </a:p>
        </p:txBody>
      </p:sp>
      <p:sp>
        <p:nvSpPr>
          <p:cNvPr id="4" name="Slide Number Placeholder 3"/>
          <p:cNvSpPr>
            <a:spLocks noGrp="1"/>
          </p:cNvSpPr>
          <p:nvPr>
            <p:ph type="sldNum" sz="quarter" idx="10"/>
          </p:nvPr>
        </p:nvSpPr>
        <p:spPr/>
        <p:txBody>
          <a:bodyPr/>
          <a:lstStyle/>
          <a:p>
            <a:fld id="{D82DA6C7-82F8-43C6-96CC-819CAAAB83AE}" type="slidenum">
              <a:rPr lang="en-US" smtClean="0"/>
              <a:t>16</a:t>
            </a:fld>
            <a:endParaRPr lang="en-US"/>
          </a:p>
        </p:txBody>
      </p:sp>
    </p:spTree>
    <p:extLst>
      <p:ext uri="{BB962C8B-B14F-4D97-AF65-F5344CB8AC3E}">
        <p14:creationId xmlns:p14="http://schemas.microsoft.com/office/powerpoint/2010/main" val="82833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C8223-A00C-4BD3-87CE-50631F7A4770}" type="slidenum">
              <a:rPr lang="en-US" smtClean="0"/>
              <a:t>17</a:t>
            </a:fld>
            <a:endParaRPr lang="en-US"/>
          </a:p>
        </p:txBody>
      </p:sp>
    </p:spTree>
    <p:extLst>
      <p:ext uri="{BB962C8B-B14F-4D97-AF65-F5344CB8AC3E}">
        <p14:creationId xmlns:p14="http://schemas.microsoft.com/office/powerpoint/2010/main" val="87652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6C8223-A00C-4BD3-87CE-50631F7A4770}" type="slidenum">
              <a:rPr lang="en-US" smtClean="0"/>
              <a:t>25</a:t>
            </a:fld>
            <a:endParaRPr lang="en-US"/>
          </a:p>
        </p:txBody>
      </p:sp>
    </p:spTree>
    <p:extLst>
      <p:ext uri="{BB962C8B-B14F-4D97-AF65-F5344CB8AC3E}">
        <p14:creationId xmlns:p14="http://schemas.microsoft.com/office/powerpoint/2010/main" val="317291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2DA6C7-82F8-43C6-96CC-819CAAAB83AE}" type="slidenum">
              <a:rPr lang="en-US" smtClean="0"/>
              <a:t>26</a:t>
            </a:fld>
            <a:endParaRPr lang="en-US"/>
          </a:p>
        </p:txBody>
      </p:sp>
    </p:spTree>
    <p:extLst>
      <p:ext uri="{BB962C8B-B14F-4D97-AF65-F5344CB8AC3E}">
        <p14:creationId xmlns:p14="http://schemas.microsoft.com/office/powerpoint/2010/main" val="270453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AA0B2F-50BE-498C-A10A-1AA2F9C66DA0}"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609BA-B019-4A7E-B4C0-6B607CCDC264}" type="slidenum">
              <a:rPr lang="en-US" smtClean="0"/>
              <a:t>‹#›</a:t>
            </a:fld>
            <a:endParaRPr lang="en-US"/>
          </a:p>
        </p:txBody>
      </p:sp>
    </p:spTree>
    <p:extLst>
      <p:ext uri="{BB962C8B-B14F-4D97-AF65-F5344CB8AC3E}">
        <p14:creationId xmlns:p14="http://schemas.microsoft.com/office/powerpoint/2010/main" val="139226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A0B2F-50BE-498C-A10A-1AA2F9C66DA0}"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609BA-B019-4A7E-B4C0-6B607CCDC264}" type="slidenum">
              <a:rPr lang="en-US" smtClean="0"/>
              <a:t>‹#›</a:t>
            </a:fld>
            <a:endParaRPr lang="en-US"/>
          </a:p>
        </p:txBody>
      </p:sp>
    </p:spTree>
    <p:extLst>
      <p:ext uri="{BB962C8B-B14F-4D97-AF65-F5344CB8AC3E}">
        <p14:creationId xmlns:p14="http://schemas.microsoft.com/office/powerpoint/2010/main" val="13594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3AA0B2F-50BE-498C-A10A-1AA2F9C66DA0}" type="datetimeFigureOut">
              <a:rPr lang="en-US" smtClean="0"/>
              <a:t>8/25/2021</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1AC609BA-B019-4A7E-B4C0-6B607CCDC264}" type="slidenum">
              <a:rPr lang="en-US" smtClean="0"/>
              <a:t>‹#›</a:t>
            </a:fld>
            <a:endParaRPr lang="en-US"/>
          </a:p>
        </p:txBody>
      </p:sp>
    </p:spTree>
    <p:extLst>
      <p:ext uri="{BB962C8B-B14F-4D97-AF65-F5344CB8AC3E}">
        <p14:creationId xmlns:p14="http://schemas.microsoft.com/office/powerpoint/2010/main" val="303339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A0B2F-50BE-498C-A10A-1AA2F9C66DA0}"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609BA-B019-4A7E-B4C0-6B607CCDC264}" type="slidenum">
              <a:rPr lang="en-US" smtClean="0"/>
              <a:t>‹#›</a:t>
            </a:fld>
            <a:endParaRPr lang="en-US"/>
          </a:p>
        </p:txBody>
      </p:sp>
    </p:spTree>
    <p:extLst>
      <p:ext uri="{BB962C8B-B14F-4D97-AF65-F5344CB8AC3E}">
        <p14:creationId xmlns:p14="http://schemas.microsoft.com/office/powerpoint/2010/main" val="231862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3AA0B2F-50BE-498C-A10A-1AA2F9C66DA0}" type="datetimeFigureOut">
              <a:rPr lang="en-US" smtClean="0"/>
              <a:t>8/25/2021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AC609BA-B019-4A7E-B4C0-6B607CCDC264}" type="slidenum">
              <a:rPr lang="en-US" smtClean="0"/>
              <a:t>‹#›</a:t>
            </a:fld>
            <a:endParaRPr lang="en-US"/>
          </a:p>
        </p:txBody>
      </p:sp>
    </p:spTree>
    <p:extLst>
      <p:ext uri="{BB962C8B-B14F-4D97-AF65-F5344CB8AC3E}">
        <p14:creationId xmlns:p14="http://schemas.microsoft.com/office/powerpoint/2010/main" val="31339323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AA0B2F-50BE-498C-A10A-1AA2F9C66DA0}"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609BA-B019-4A7E-B4C0-6B607CCDC264}" type="slidenum">
              <a:rPr lang="en-US" smtClean="0"/>
              <a:t>‹#›</a:t>
            </a:fld>
            <a:endParaRPr lang="en-US"/>
          </a:p>
        </p:txBody>
      </p:sp>
    </p:spTree>
    <p:extLst>
      <p:ext uri="{BB962C8B-B14F-4D97-AF65-F5344CB8AC3E}">
        <p14:creationId xmlns:p14="http://schemas.microsoft.com/office/powerpoint/2010/main" val="2894423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AA0B2F-50BE-498C-A10A-1AA2F9C66DA0}" type="datetimeFigureOut">
              <a:rPr lang="en-US" smtClean="0"/>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609BA-B019-4A7E-B4C0-6B607CCDC264}" type="slidenum">
              <a:rPr lang="en-US" smtClean="0"/>
              <a:t>‹#›</a:t>
            </a:fld>
            <a:endParaRPr lang="en-US"/>
          </a:p>
        </p:txBody>
      </p:sp>
    </p:spTree>
    <p:extLst>
      <p:ext uri="{BB962C8B-B14F-4D97-AF65-F5344CB8AC3E}">
        <p14:creationId xmlns:p14="http://schemas.microsoft.com/office/powerpoint/2010/main" val="183717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AA0B2F-50BE-498C-A10A-1AA2F9C66DA0}"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609BA-B019-4A7E-B4C0-6B607CCDC264}" type="slidenum">
              <a:rPr lang="en-US" smtClean="0"/>
              <a:t>‹#›</a:t>
            </a:fld>
            <a:endParaRPr lang="en-US"/>
          </a:p>
        </p:txBody>
      </p:sp>
    </p:spTree>
    <p:extLst>
      <p:ext uri="{BB962C8B-B14F-4D97-AF65-F5344CB8AC3E}">
        <p14:creationId xmlns:p14="http://schemas.microsoft.com/office/powerpoint/2010/main" val="6067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A0B2F-50BE-498C-A10A-1AA2F9C66DA0}" type="datetimeFigureOut">
              <a:rPr lang="en-US" smtClean="0"/>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609BA-B019-4A7E-B4C0-6B607CCDC264}" type="slidenum">
              <a:rPr lang="en-US" smtClean="0"/>
              <a:t>‹#›</a:t>
            </a:fld>
            <a:endParaRPr lang="en-US"/>
          </a:p>
        </p:txBody>
      </p:sp>
    </p:spTree>
    <p:extLst>
      <p:ext uri="{BB962C8B-B14F-4D97-AF65-F5344CB8AC3E}">
        <p14:creationId xmlns:p14="http://schemas.microsoft.com/office/powerpoint/2010/main" val="158556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3AA0B2F-50BE-498C-A10A-1AA2F9C66DA0}"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609BA-B019-4A7E-B4C0-6B607CCDC264}" type="slidenum">
              <a:rPr lang="en-US" smtClean="0"/>
              <a:t>‹#›</a:t>
            </a:fld>
            <a:endParaRPr lang="en-US"/>
          </a:p>
        </p:txBody>
      </p:sp>
    </p:spTree>
    <p:extLst>
      <p:ext uri="{BB962C8B-B14F-4D97-AF65-F5344CB8AC3E}">
        <p14:creationId xmlns:p14="http://schemas.microsoft.com/office/powerpoint/2010/main" val="397379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3AA0B2F-50BE-498C-A10A-1AA2F9C66DA0}"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609BA-B019-4A7E-B4C0-6B607CCDC264}" type="slidenum">
              <a:rPr lang="en-US" smtClean="0"/>
              <a:t>‹#›</a:t>
            </a:fld>
            <a:endParaRPr lang="en-US"/>
          </a:p>
        </p:txBody>
      </p:sp>
    </p:spTree>
    <p:extLst>
      <p:ext uri="{BB962C8B-B14F-4D97-AF65-F5344CB8AC3E}">
        <p14:creationId xmlns:p14="http://schemas.microsoft.com/office/powerpoint/2010/main" val="215207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3AA0B2F-50BE-498C-A10A-1AA2F9C66DA0}" type="datetimeFigureOut">
              <a:rPr lang="en-US" smtClean="0"/>
              <a:t>8/25/2021</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AC609BA-B019-4A7E-B4C0-6B607CCDC264}" type="slidenum">
              <a:rPr lang="en-US" smtClean="0"/>
              <a:t>‹#›</a:t>
            </a:fld>
            <a:endParaRPr lang="en-US"/>
          </a:p>
        </p:txBody>
      </p:sp>
    </p:spTree>
    <p:extLst>
      <p:ext uri="{BB962C8B-B14F-4D97-AF65-F5344CB8AC3E}">
        <p14:creationId xmlns:p14="http://schemas.microsoft.com/office/powerpoint/2010/main" val="337746969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barrette@wayne.edu" TargetMode="External"/><Relationship Id="rId2" Type="http://schemas.openxmlformats.org/officeDocument/2006/relationships/hyperlink" Target="mailto:jennifer.hart4@wayn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rovost.wayne.edu/assessment-rubr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aynestateprod-my.sharepoint.com/:w:/g/personal/aa1471_wayne_edu/EcJjC4-99qtEh4pmzNHg_88B4aQhso9MsWcClt7WhZOq1A?e=E3aVaj"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anvas.wayne.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gened@wayne.ed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gened@wayne.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rovost.wayne.edu/pdf/geoc_data_management_plan_revision_20200904.pdf" TargetMode="External"/><Relationship Id="rId2" Type="http://schemas.openxmlformats.org/officeDocument/2006/relationships/hyperlink" Target="https://provost.wayne.edu/assessmentdocument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wayne.edu/view/5f627487e522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i.wayne.edu/view/5cb0d522ec4ee" TargetMode="External"/><Relationship Id="rId4" Type="http://schemas.openxmlformats.org/officeDocument/2006/relationships/hyperlink" Target="https://provost.wayne.edu/gen-ed-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gened@wayne.edu" TargetMode="External"/><Relationship Id="rId7" Type="http://schemas.openxmlformats.org/officeDocument/2006/relationships/hyperlink" Target="mailto:lmsadmin@wayne.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ngaginggened.wayne.edu/" TargetMode="External"/><Relationship Id="rId5" Type="http://schemas.openxmlformats.org/officeDocument/2006/relationships/hyperlink" Target="https://provost.wayne.edu/gen-ed-assessment" TargetMode="External"/><Relationship Id="rId4" Type="http://schemas.openxmlformats.org/officeDocument/2006/relationships/hyperlink" Target="https://forms.wayne.edu/5b4f93d90984f"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t>Gen Ed Assessment in CI AND GL: Selecting Assignments, </a:t>
            </a:r>
            <a:br>
              <a:rPr lang="en-US" sz="4400" dirty="0"/>
            </a:br>
            <a:r>
              <a:rPr lang="en-US" sz="4400" dirty="0"/>
              <a:t>Using the Canvas Rubric</a:t>
            </a:r>
          </a:p>
        </p:txBody>
      </p:sp>
      <p:sp>
        <p:nvSpPr>
          <p:cNvPr id="3" name="Subtitle 2"/>
          <p:cNvSpPr>
            <a:spLocks noGrp="1"/>
          </p:cNvSpPr>
          <p:nvPr>
            <p:ph type="subTitle" idx="1"/>
          </p:nvPr>
        </p:nvSpPr>
        <p:spPr>
          <a:xfrm>
            <a:off x="1523999" y="4423410"/>
            <a:ext cx="9282545" cy="2282190"/>
          </a:xfrm>
        </p:spPr>
        <p:txBody>
          <a:bodyPr>
            <a:normAutofit/>
          </a:bodyPr>
          <a:lstStyle/>
          <a:p>
            <a:r>
              <a:rPr lang="en-US" dirty="0">
                <a:solidFill>
                  <a:schemeClr val="tx1"/>
                </a:solidFill>
              </a:rPr>
              <a:t>Jennifer Hart, Associate Professor of History, Co-chair of GEOC</a:t>
            </a:r>
          </a:p>
          <a:p>
            <a:r>
              <a:rPr lang="en-US" dirty="0">
                <a:solidFill>
                  <a:schemeClr val="tx1"/>
                </a:solidFill>
                <a:hlinkClick r:id="rId2"/>
              </a:rPr>
              <a:t>jennifer.hart4@wayne.edu</a:t>
            </a:r>
            <a:endParaRPr lang="en-US" dirty="0">
              <a:solidFill>
                <a:schemeClr val="tx1"/>
              </a:solidFill>
            </a:endParaRPr>
          </a:p>
          <a:p>
            <a:r>
              <a:rPr lang="en-US" dirty="0">
                <a:solidFill>
                  <a:schemeClr val="tx1"/>
                </a:solidFill>
              </a:rPr>
              <a:t>Cathy Barrette, WSU Director of Assessment </a:t>
            </a:r>
          </a:p>
          <a:p>
            <a:endParaRPr lang="en-US" dirty="0">
              <a:solidFill>
                <a:schemeClr val="tx1"/>
              </a:solidFill>
            </a:endParaRPr>
          </a:p>
          <a:p>
            <a:r>
              <a:rPr lang="en-US" dirty="0">
                <a:solidFill>
                  <a:schemeClr val="tx1"/>
                </a:solidFill>
              </a:rPr>
              <a:t>on behalf of  the GEOC Assessment Subcommittee</a:t>
            </a:r>
          </a:p>
          <a:p>
            <a:r>
              <a:rPr lang="en-US" dirty="0">
                <a:solidFill>
                  <a:schemeClr val="tx1"/>
                </a:solidFill>
                <a:hlinkClick r:id="rId3"/>
              </a:rPr>
              <a:t>c.barrette@wayne.edu</a:t>
            </a:r>
            <a:endParaRPr lang="en-US" dirty="0">
              <a:solidFill>
                <a:schemeClr val="tx1"/>
              </a:solidFill>
            </a:endParaRPr>
          </a:p>
          <a:p>
            <a:r>
              <a:rPr lang="en-US" smtClean="0">
                <a:solidFill>
                  <a:schemeClr val="tx1"/>
                </a:solidFill>
              </a:rPr>
              <a:t>AY21-22</a:t>
            </a:r>
            <a:endParaRPr lang="en-US" dirty="0">
              <a:solidFill>
                <a:schemeClr val="tx1"/>
              </a:solidFill>
            </a:endParaRPr>
          </a:p>
        </p:txBody>
      </p:sp>
    </p:spTree>
    <p:extLst>
      <p:ext uri="{BB962C8B-B14F-4D97-AF65-F5344CB8AC3E}">
        <p14:creationId xmlns:p14="http://schemas.microsoft.com/office/powerpoint/2010/main" val="357354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 Ed Rubric Example</a:t>
            </a:r>
          </a:p>
        </p:txBody>
      </p:sp>
      <p:graphicFrame>
        <p:nvGraphicFramePr>
          <p:cNvPr id="4" name="Content Placeholder 3" title="Quantitative Experience rubric"/>
          <p:cNvGraphicFramePr>
            <a:graphicFrameLocks noGrp="1"/>
          </p:cNvGraphicFramePr>
          <p:nvPr>
            <p:ph idx="4294967295"/>
            <p:extLst>
              <p:ext uri="{D42A27DB-BD31-4B8C-83A1-F6EECF244321}">
                <p14:modId xmlns:p14="http://schemas.microsoft.com/office/powerpoint/2010/main" val="225546451"/>
              </p:ext>
            </p:extLst>
          </p:nvPr>
        </p:nvGraphicFramePr>
        <p:xfrm>
          <a:off x="1041" y="-41564"/>
          <a:ext cx="12190959" cy="7244566"/>
        </p:xfrm>
        <a:graphic>
          <a:graphicData uri="http://schemas.openxmlformats.org/drawingml/2006/table">
            <a:tbl>
              <a:tblPr>
                <a:tableStyleId>{5C22544A-7EE6-4342-B048-85BDC9FD1C3A}</a:tableStyleId>
              </a:tblPr>
              <a:tblGrid>
                <a:gridCol w="2361981">
                  <a:extLst>
                    <a:ext uri="{9D8B030D-6E8A-4147-A177-3AD203B41FA5}">
                      <a16:colId xmlns:a16="http://schemas.microsoft.com/office/drawing/2014/main" val="3215921287"/>
                    </a:ext>
                  </a:extLst>
                </a:gridCol>
                <a:gridCol w="2494625">
                  <a:extLst>
                    <a:ext uri="{9D8B030D-6E8A-4147-A177-3AD203B41FA5}">
                      <a16:colId xmlns:a16="http://schemas.microsoft.com/office/drawing/2014/main" val="2136059345"/>
                    </a:ext>
                  </a:extLst>
                </a:gridCol>
                <a:gridCol w="2379216">
                  <a:extLst>
                    <a:ext uri="{9D8B030D-6E8A-4147-A177-3AD203B41FA5}">
                      <a16:colId xmlns:a16="http://schemas.microsoft.com/office/drawing/2014/main" val="2065522171"/>
                    </a:ext>
                  </a:extLst>
                </a:gridCol>
                <a:gridCol w="2449716">
                  <a:extLst>
                    <a:ext uri="{9D8B030D-6E8A-4147-A177-3AD203B41FA5}">
                      <a16:colId xmlns:a16="http://schemas.microsoft.com/office/drawing/2014/main" val="4137201015"/>
                    </a:ext>
                  </a:extLst>
                </a:gridCol>
                <a:gridCol w="2505421">
                  <a:extLst>
                    <a:ext uri="{9D8B030D-6E8A-4147-A177-3AD203B41FA5}">
                      <a16:colId xmlns:a16="http://schemas.microsoft.com/office/drawing/2014/main" val="2792421284"/>
                    </a:ext>
                  </a:extLst>
                </a:gridCol>
              </a:tblGrid>
              <a:tr h="396786">
                <a:tc>
                  <a:txBody>
                    <a:bodyPr/>
                    <a:lstStyle/>
                    <a:p>
                      <a:pPr marL="0" marR="0">
                        <a:lnSpc>
                          <a:spcPct val="115000"/>
                        </a:lnSpc>
                        <a:spcBef>
                          <a:spcPts val="0"/>
                        </a:spcBef>
                        <a:spcAft>
                          <a:spcPts val="0"/>
                        </a:spcAft>
                      </a:pPr>
                      <a:r>
                        <a:rPr lang="en-US" sz="1600" b="1" dirty="0">
                          <a:solidFill>
                            <a:schemeClr val="bg1"/>
                          </a:solidFill>
                          <a:effectLst/>
                        </a:rPr>
                        <a:t>GL Learning Outcomes</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effectLst/>
                        </a:rPr>
                        <a:t>High</a:t>
                      </a: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effectLst/>
                        </a:rPr>
                        <a:t>Moderate</a:t>
                      </a: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effectLst/>
                        </a:rPr>
                        <a:t>Low</a:t>
                      </a: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effectLst/>
                        </a:rPr>
                        <a:t>Little to No Evidence</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03436676"/>
                  </a:ext>
                </a:extLst>
              </a:tr>
              <a:tr h="1775042">
                <a:tc>
                  <a:txBody>
                    <a:bodyPr/>
                    <a:lstStyle/>
                    <a:p>
                      <a:pPr marL="0" marR="0">
                        <a:lnSpc>
                          <a:spcPct val="115000"/>
                        </a:lnSpc>
                        <a:spcBef>
                          <a:spcPts val="0"/>
                        </a:spcBef>
                        <a:spcAft>
                          <a:spcPts val="0"/>
                        </a:spcAft>
                      </a:pPr>
                      <a:r>
                        <a:rPr lang="en-US" sz="1800" b="1" dirty="0">
                          <a:solidFill>
                            <a:schemeClr val="bg1"/>
                          </a:solidFill>
                          <a:effectLst/>
                        </a:rPr>
                        <a:t>LO1: </a:t>
                      </a:r>
                    </a:p>
                    <a:p>
                      <a:pPr marL="0" marR="0">
                        <a:lnSpc>
                          <a:spcPct val="115000"/>
                        </a:lnSpc>
                        <a:spcBef>
                          <a:spcPts val="0"/>
                        </a:spcBef>
                        <a:spcAft>
                          <a:spcPts val="0"/>
                        </a:spcAft>
                      </a:pPr>
                      <a:r>
                        <a:rPr lang="en-US" sz="1800" b="0" i="0" kern="1200" dirty="0">
                          <a:solidFill>
                            <a:schemeClr val="dk1"/>
                          </a:solidFill>
                          <a:effectLst/>
                          <a:latin typeface="+mn-lt"/>
                          <a:ea typeface="+mn-ea"/>
                          <a:cs typeface="+mn-cs"/>
                        </a:rPr>
                        <a:t>Explain social, economic, cultural, and/or political phenomena in</a:t>
                      </a:r>
                      <a:r>
                        <a:rPr lang="en-US" sz="1800" b="0" i="0" u="none" kern="1200" dirty="0">
                          <a:solidFill>
                            <a:schemeClr val="dk1"/>
                          </a:solidFill>
                          <a:effectLst/>
                          <a:latin typeface="+mn-lt"/>
                          <a:ea typeface="+mn-ea"/>
                          <a:cs typeface="+mn-cs"/>
                        </a:rPr>
                        <a:t> a </a:t>
                      </a:r>
                      <a:r>
                        <a:rPr lang="en-US" sz="1800" b="0" i="0" kern="1200" dirty="0">
                          <a:solidFill>
                            <a:schemeClr val="dk1"/>
                          </a:solidFill>
                          <a:effectLst/>
                          <a:latin typeface="+mn-lt"/>
                          <a:ea typeface="+mn-ea"/>
                          <a:cs typeface="+mn-cs"/>
                        </a:rPr>
                        <a:t>global context</a:t>
                      </a:r>
                      <a:r>
                        <a:rPr lang="en-US" sz="1800" b="1" dirty="0">
                          <a:solidFill>
                            <a:schemeClr val="bg1"/>
                          </a:solidFill>
                          <a:effectLst/>
                        </a:rPr>
                        <a:t>.</a:t>
                      </a:r>
                      <a:endParaRPr lang="en-US"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b="1" i="1" u="none" kern="1200" dirty="0">
                          <a:solidFill>
                            <a:schemeClr val="dk1"/>
                          </a:solidFill>
                          <a:effectLst/>
                          <a:latin typeface="+mn-lt"/>
                          <a:ea typeface="+mn-ea"/>
                          <a:cs typeface="+mn-cs"/>
                        </a:rPr>
                        <a:t>Evaluates</a:t>
                      </a:r>
                      <a:r>
                        <a:rPr lang="en-US" sz="1600" b="0" i="0" kern="1200" dirty="0">
                          <a:solidFill>
                            <a:schemeClr val="dk1"/>
                          </a:solidFill>
                          <a:effectLst/>
                          <a:latin typeface="+mn-lt"/>
                          <a:ea typeface="+mn-ea"/>
                          <a:cs typeface="+mn-cs"/>
                        </a:rPr>
                        <a:t> </a:t>
                      </a:r>
                      <a:r>
                        <a:rPr lang="en-US" sz="1600" b="0" i="0" u="none" kern="1200" dirty="0">
                          <a:solidFill>
                            <a:schemeClr val="dk1"/>
                          </a:solidFill>
                          <a:effectLst/>
                          <a:latin typeface="+mn-lt"/>
                          <a:ea typeface="+mn-ea"/>
                          <a:cs typeface="+mn-cs"/>
                        </a:rPr>
                        <a:t>explanations of </a:t>
                      </a:r>
                      <a:r>
                        <a:rPr lang="en-US" sz="1600" b="0" i="0" kern="1200" dirty="0">
                          <a:solidFill>
                            <a:schemeClr val="dk1"/>
                          </a:solidFill>
                          <a:effectLst/>
                          <a:latin typeface="+mn-lt"/>
                          <a:ea typeface="+mn-ea"/>
                          <a:cs typeface="+mn-cs"/>
                        </a:rPr>
                        <a:t>social, economic, cultural, and/or political phenomena in</a:t>
                      </a:r>
                      <a:r>
                        <a:rPr lang="en-US" sz="1600" b="0" i="0" u="none" kern="1200" dirty="0">
                          <a:solidFill>
                            <a:schemeClr val="dk1"/>
                          </a:solidFill>
                          <a:effectLst/>
                          <a:latin typeface="+mn-lt"/>
                          <a:ea typeface="+mn-ea"/>
                          <a:cs typeface="+mn-cs"/>
                        </a:rPr>
                        <a:t> a </a:t>
                      </a:r>
                      <a:r>
                        <a:rPr lang="en-US" sz="1600" b="0" i="0" kern="1200" dirty="0">
                          <a:solidFill>
                            <a:schemeClr val="dk1"/>
                          </a:solidFill>
                          <a:effectLst/>
                          <a:latin typeface="+mn-lt"/>
                          <a:ea typeface="+mn-ea"/>
                          <a:cs typeface="+mn-cs"/>
                        </a:rPr>
                        <a:t>global context.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1" i="1" kern="1200" dirty="0">
                          <a:solidFill>
                            <a:schemeClr val="dk1"/>
                          </a:solidFill>
                          <a:effectLst/>
                          <a:latin typeface="+mn-lt"/>
                          <a:ea typeface="+mn-ea"/>
                          <a:cs typeface="+mn-cs"/>
                        </a:rPr>
                        <a:t>Explains</a:t>
                      </a:r>
                      <a:r>
                        <a:rPr lang="en-US" sz="1600" b="0" i="0" u="none" kern="120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social, economic, cultural, and/or political phenomena in </a:t>
                      </a:r>
                      <a:r>
                        <a:rPr lang="en-US" sz="1600" b="0" i="0" u="none" kern="1200" dirty="0">
                          <a:solidFill>
                            <a:schemeClr val="dk1"/>
                          </a:solidFill>
                          <a:effectLst/>
                          <a:latin typeface="+mn-lt"/>
                          <a:ea typeface="+mn-ea"/>
                          <a:cs typeface="+mn-cs"/>
                        </a:rPr>
                        <a:t>a</a:t>
                      </a:r>
                      <a:r>
                        <a:rPr lang="en-US" sz="1600" b="0" i="0" kern="1200" dirty="0">
                          <a:solidFill>
                            <a:schemeClr val="dk1"/>
                          </a:solidFill>
                          <a:effectLst/>
                          <a:latin typeface="+mn-lt"/>
                          <a:ea typeface="+mn-ea"/>
                          <a:cs typeface="+mn-cs"/>
                        </a:rPr>
                        <a:t> global context.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1" i="1" u="none" kern="1200" dirty="0">
                          <a:solidFill>
                            <a:schemeClr val="dk1"/>
                          </a:solidFill>
                          <a:effectLst/>
                          <a:latin typeface="+mn-lt"/>
                          <a:ea typeface="+mn-ea"/>
                          <a:cs typeface="+mn-cs"/>
                        </a:rPr>
                        <a:t>Identifies </a:t>
                      </a:r>
                      <a:r>
                        <a:rPr lang="en-US" sz="1600" b="0" i="0" kern="1200" dirty="0">
                          <a:solidFill>
                            <a:schemeClr val="dk1"/>
                          </a:solidFill>
                          <a:effectLst/>
                          <a:latin typeface="+mn-lt"/>
                          <a:ea typeface="+mn-ea"/>
                          <a:cs typeface="+mn-cs"/>
                        </a:rPr>
                        <a:t>social, economic, cultural, and/or political phenomena in </a:t>
                      </a:r>
                      <a:r>
                        <a:rPr lang="en-US" sz="1600" b="0" i="0" u="none" kern="1200" dirty="0">
                          <a:solidFill>
                            <a:schemeClr val="dk1"/>
                          </a:solidFill>
                          <a:effectLst/>
                          <a:latin typeface="+mn-lt"/>
                          <a:ea typeface="+mn-ea"/>
                          <a:cs typeface="+mn-cs"/>
                        </a:rPr>
                        <a:t>a </a:t>
                      </a:r>
                      <a:r>
                        <a:rPr lang="en-US" sz="1600" b="0" i="0" kern="1200" dirty="0">
                          <a:solidFill>
                            <a:schemeClr val="dk1"/>
                          </a:solidFill>
                          <a:effectLst/>
                          <a:latin typeface="+mn-lt"/>
                          <a:ea typeface="+mn-ea"/>
                          <a:cs typeface="+mn-cs"/>
                        </a:rPr>
                        <a:t>global context. </a:t>
                      </a:r>
                      <a:r>
                        <a:rPr lang="en-US" sz="1600" b="0" i="0" u="none" strike="noStrike" kern="1200" baseline="0" dirty="0">
                          <a:solidFill>
                            <a:schemeClr val="dk1"/>
                          </a:solidFill>
                          <a:latin typeface="+mn-lt"/>
                          <a:ea typeface="+mn-ea"/>
                          <a:cs typeface="+mn-cs"/>
                        </a:rPr>
                        <a:t>	</a:t>
                      </a: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1" i="1" kern="1200" dirty="0">
                          <a:solidFill>
                            <a:schemeClr val="dk1"/>
                          </a:solidFill>
                          <a:effectLst/>
                          <a:latin typeface="+mn-lt"/>
                          <a:ea typeface="+mn-ea"/>
                          <a:cs typeface="+mn-cs"/>
                        </a:rPr>
                        <a:t>Unable to identify </a:t>
                      </a:r>
                      <a:r>
                        <a:rPr lang="en-US" sz="1600" b="0" i="0" kern="1200" dirty="0">
                          <a:solidFill>
                            <a:schemeClr val="dk1"/>
                          </a:solidFill>
                          <a:effectLst/>
                          <a:latin typeface="+mn-lt"/>
                          <a:ea typeface="+mn-ea"/>
                          <a:cs typeface="+mn-cs"/>
                        </a:rPr>
                        <a:t>social, economic, cultural, and/or political phenomena in </a:t>
                      </a:r>
                      <a:r>
                        <a:rPr lang="en-US" sz="1600" b="0" i="0" u="none" kern="1200" dirty="0">
                          <a:solidFill>
                            <a:schemeClr val="dk1"/>
                          </a:solidFill>
                          <a:effectLst/>
                          <a:latin typeface="+mn-lt"/>
                          <a:ea typeface="+mn-ea"/>
                          <a:cs typeface="+mn-cs"/>
                        </a:rPr>
                        <a:t>a</a:t>
                      </a:r>
                      <a:r>
                        <a:rPr lang="en-US" sz="1600" b="0" i="0" kern="1200" dirty="0">
                          <a:solidFill>
                            <a:schemeClr val="dk1"/>
                          </a:solidFill>
                          <a:effectLst/>
                          <a:latin typeface="+mn-lt"/>
                          <a:ea typeface="+mn-ea"/>
                          <a:cs typeface="+mn-cs"/>
                        </a:rPr>
                        <a:t> global context. </a:t>
                      </a:r>
                      <a:r>
                        <a:rPr lang="en-US" sz="1600" b="0" i="0" u="none" strike="noStrike" kern="1200" baseline="0" dirty="0">
                          <a:solidFill>
                            <a:schemeClr val="dk1"/>
                          </a:solidFill>
                          <a:latin typeface="+mn-lt"/>
                          <a:ea typeface="+mn-ea"/>
                          <a:cs typeface="+mn-cs"/>
                        </a:rPr>
                        <a:t>	</a:t>
                      </a: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977699842"/>
                  </a:ext>
                </a:extLst>
              </a:tr>
              <a:tr h="1775042">
                <a:tc>
                  <a:txBody>
                    <a:bodyPr/>
                    <a:lstStyle/>
                    <a:p>
                      <a:pPr marL="0" marR="0">
                        <a:lnSpc>
                          <a:spcPct val="115000"/>
                        </a:lnSpc>
                        <a:spcBef>
                          <a:spcPts val="0"/>
                        </a:spcBef>
                        <a:spcAft>
                          <a:spcPts val="0"/>
                        </a:spcAft>
                      </a:pPr>
                      <a:r>
                        <a:rPr lang="en-US" sz="1800" b="1" dirty="0">
                          <a:solidFill>
                            <a:schemeClr val="bg1"/>
                          </a:solidFill>
                          <a:effectLst/>
                        </a:rPr>
                        <a:t>LO2: </a:t>
                      </a:r>
                    </a:p>
                    <a:p>
                      <a:pPr marL="0" marR="0">
                        <a:lnSpc>
                          <a:spcPct val="115000"/>
                        </a:lnSpc>
                        <a:spcBef>
                          <a:spcPts val="0"/>
                        </a:spcBef>
                        <a:spcAft>
                          <a:spcPts val="0"/>
                        </a:spcAft>
                      </a:pPr>
                      <a:r>
                        <a:rPr lang="en-US" sz="1800" b="0" i="0" kern="1200" dirty="0">
                          <a:solidFill>
                            <a:schemeClr val="dk1"/>
                          </a:solidFill>
                          <a:effectLst/>
                          <a:latin typeface="+mn-lt"/>
                          <a:ea typeface="+mn-ea"/>
                          <a:cs typeface="+mn-cs"/>
                        </a:rPr>
                        <a:t>Explain how worldviews are shaped by differing historical, scientific, and/or cultural contexts</a:t>
                      </a:r>
                      <a:endParaRPr lang="en-US"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b="0" i="0" u="none" kern="1200" dirty="0">
                          <a:solidFill>
                            <a:schemeClr val="dk1"/>
                          </a:solidFill>
                          <a:effectLst/>
                          <a:latin typeface="+mn-lt"/>
                          <a:ea typeface="+mn-ea"/>
                          <a:cs typeface="+mn-cs"/>
                        </a:rPr>
                        <a:t>Analyzes the same historical, scientific, or cultural concept or phenomenon from multiple worldviews. </a:t>
                      </a:r>
                      <a:r>
                        <a:rPr lang="en-US" sz="1600" b="0" i="0" u="none" strike="noStrike" kern="1200" baseline="0" dirty="0">
                          <a:solidFill>
                            <a:schemeClr val="dk1"/>
                          </a:solidFill>
                          <a:latin typeface="+mn-lt"/>
                          <a:ea typeface="+mn-ea"/>
                          <a:cs typeface="+mn-cs"/>
                        </a:rPr>
                        <a:t>	</a:t>
                      </a: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0" i="0" kern="1200" dirty="0">
                          <a:solidFill>
                            <a:schemeClr val="dk1"/>
                          </a:solidFill>
                          <a:effectLst/>
                          <a:latin typeface="+mn-lt"/>
                          <a:ea typeface="+mn-ea"/>
                          <a:cs typeface="+mn-cs"/>
                        </a:rPr>
                        <a:t>Explains how differing historical, scientific, and/or cultural </a:t>
                      </a:r>
                      <a:r>
                        <a:rPr lang="en-US" sz="1600" b="0" i="0" u="none" kern="1200" dirty="0">
                          <a:solidFill>
                            <a:schemeClr val="dk1"/>
                          </a:solidFill>
                          <a:effectLst/>
                          <a:latin typeface="+mn-lt"/>
                          <a:ea typeface="+mn-ea"/>
                          <a:cs typeface="+mn-cs"/>
                        </a:rPr>
                        <a:t>factors or contexts shape people’s worldview</a:t>
                      </a:r>
                      <a:r>
                        <a:rPr lang="en-US" sz="1600" b="0" i="0" kern="1200" dirty="0">
                          <a:solidFill>
                            <a:schemeClr val="dk1"/>
                          </a:solidFill>
                          <a:effectLst/>
                          <a:latin typeface="+mn-lt"/>
                          <a:ea typeface="+mn-ea"/>
                          <a:cs typeface="+mn-cs"/>
                        </a:rPr>
                        <a:t>.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0" i="0" kern="1200" dirty="0">
                          <a:solidFill>
                            <a:schemeClr val="dk1"/>
                          </a:solidFill>
                          <a:effectLst/>
                          <a:latin typeface="+mn-lt"/>
                          <a:ea typeface="+mn-ea"/>
                          <a:cs typeface="+mn-cs"/>
                        </a:rPr>
                        <a:t>Identifies </a:t>
                      </a:r>
                      <a:r>
                        <a:rPr lang="en-US" sz="1600" b="0" i="0" u="none" kern="1200" dirty="0">
                          <a:solidFill>
                            <a:schemeClr val="dk1"/>
                          </a:solidFill>
                          <a:effectLst/>
                          <a:latin typeface="+mn-lt"/>
                          <a:ea typeface="+mn-ea"/>
                          <a:cs typeface="+mn-cs"/>
                        </a:rPr>
                        <a:t>factors or contexts that shape </a:t>
                      </a:r>
                      <a:r>
                        <a:rPr lang="en-US" sz="1600" b="0" i="0" kern="1200" dirty="0">
                          <a:solidFill>
                            <a:schemeClr val="dk1"/>
                          </a:solidFill>
                          <a:effectLst/>
                          <a:latin typeface="+mn-lt"/>
                          <a:ea typeface="+mn-ea"/>
                          <a:cs typeface="+mn-cs"/>
                        </a:rPr>
                        <a:t>worldviews</a:t>
                      </a:r>
                      <a:r>
                        <a:rPr lang="en-US" sz="1600" b="0" i="0" u="none" kern="1200" dirty="0">
                          <a:solidFill>
                            <a:schemeClr val="dk1"/>
                          </a:solidFill>
                          <a:effectLst/>
                          <a:latin typeface="+mn-lt"/>
                          <a:ea typeface="+mn-ea"/>
                          <a:cs typeface="+mn-cs"/>
                        </a:rPr>
                        <a:t>.</a:t>
                      </a:r>
                      <a:r>
                        <a:rPr lang="en-US" sz="1600" b="0" i="0" kern="1200" dirty="0">
                          <a:solidFill>
                            <a:schemeClr val="dk1"/>
                          </a:solidFill>
                          <a:effectLst/>
                          <a:latin typeface="+mn-lt"/>
                          <a:ea typeface="+mn-ea"/>
                          <a:cs typeface="+mn-cs"/>
                        </a:rPr>
                        <a:t>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0" i="0" kern="1200" dirty="0">
                          <a:solidFill>
                            <a:schemeClr val="dk1"/>
                          </a:solidFill>
                          <a:effectLst/>
                          <a:latin typeface="+mn-lt"/>
                          <a:ea typeface="+mn-ea"/>
                          <a:cs typeface="+mn-cs"/>
                        </a:rPr>
                        <a:t>Unable to identify </a:t>
                      </a:r>
                      <a:r>
                        <a:rPr lang="en-US" sz="1600" b="0" i="0" u="none" kern="1200" dirty="0">
                          <a:solidFill>
                            <a:schemeClr val="dk1"/>
                          </a:solidFill>
                          <a:effectLst/>
                          <a:latin typeface="+mn-lt"/>
                          <a:ea typeface="+mn-ea"/>
                          <a:cs typeface="+mn-cs"/>
                        </a:rPr>
                        <a:t>factors or contexts that shape </a:t>
                      </a:r>
                      <a:r>
                        <a:rPr lang="en-US" sz="1600" b="0" i="0" kern="1200" dirty="0">
                          <a:solidFill>
                            <a:schemeClr val="dk1"/>
                          </a:solidFill>
                          <a:effectLst/>
                          <a:latin typeface="+mn-lt"/>
                          <a:ea typeface="+mn-ea"/>
                          <a:cs typeface="+mn-cs"/>
                        </a:rPr>
                        <a:t>worldviews.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665690538"/>
                  </a:ext>
                </a:extLst>
              </a:tr>
              <a:tr h="1492572">
                <a:tc>
                  <a:txBody>
                    <a:bodyPr/>
                    <a:lstStyle/>
                    <a:p>
                      <a:pPr marL="0" marR="0">
                        <a:lnSpc>
                          <a:spcPct val="115000"/>
                        </a:lnSpc>
                        <a:spcBef>
                          <a:spcPts val="0"/>
                        </a:spcBef>
                        <a:spcAft>
                          <a:spcPts val="0"/>
                        </a:spcAft>
                      </a:pPr>
                      <a:r>
                        <a:rPr lang="en-US" sz="1800" b="1" dirty="0">
                          <a:solidFill>
                            <a:schemeClr val="bg1"/>
                          </a:solidFill>
                          <a:effectLst/>
                        </a:rPr>
                        <a:t>LO3: </a:t>
                      </a:r>
                      <a:r>
                        <a:rPr lang="en-US" sz="1800" b="0" i="0" kern="1200" dirty="0">
                          <a:solidFill>
                            <a:schemeClr val="dk1"/>
                          </a:solidFill>
                          <a:effectLst/>
                          <a:latin typeface="+mn-lt"/>
                          <a:ea typeface="+mn-ea"/>
                          <a:cs typeface="+mn-cs"/>
                        </a:rPr>
                        <a:t>Relate </a:t>
                      </a:r>
                      <a:r>
                        <a:rPr lang="en-US" sz="1800" b="0" i="0" u="none" kern="1200" dirty="0">
                          <a:solidFill>
                            <a:schemeClr val="dk1"/>
                          </a:solidFill>
                          <a:effectLst/>
                          <a:latin typeface="+mn-lt"/>
                          <a:ea typeface="+mn-ea"/>
                          <a:cs typeface="+mn-cs"/>
                        </a:rPr>
                        <a:t>their </a:t>
                      </a:r>
                      <a:r>
                        <a:rPr lang="en-US" sz="1800" b="0" i="0" kern="1200" dirty="0">
                          <a:solidFill>
                            <a:schemeClr val="dk1"/>
                          </a:solidFill>
                          <a:effectLst/>
                          <a:latin typeface="+mn-lt"/>
                          <a:ea typeface="+mn-ea"/>
                          <a:cs typeface="+mn-cs"/>
                        </a:rPr>
                        <a:t>worldview to those in communities outside of the US.</a:t>
                      </a:r>
                      <a:endParaRPr lang="en-US"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b="0" i="0" kern="1200" dirty="0">
                          <a:solidFill>
                            <a:schemeClr val="dk1"/>
                          </a:solidFill>
                          <a:effectLst/>
                          <a:latin typeface="+mn-lt"/>
                          <a:ea typeface="+mn-ea"/>
                          <a:cs typeface="+mn-cs"/>
                        </a:rPr>
                        <a:t>Evaluates </a:t>
                      </a:r>
                      <a:r>
                        <a:rPr lang="en-US" sz="1600" b="0" i="0" u="none" kern="1200" dirty="0">
                          <a:solidFill>
                            <a:schemeClr val="dk1"/>
                          </a:solidFill>
                          <a:effectLst/>
                          <a:latin typeface="+mn-lt"/>
                          <a:ea typeface="+mn-ea"/>
                          <a:cs typeface="+mn-cs"/>
                        </a:rPr>
                        <a:t>the factors or contexts that contribute to differences in those worldviews.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0" i="0" u="none" kern="1200" dirty="0">
                          <a:solidFill>
                            <a:schemeClr val="dk1"/>
                          </a:solidFill>
                          <a:effectLst/>
                          <a:latin typeface="+mn-lt"/>
                          <a:ea typeface="+mn-ea"/>
                          <a:cs typeface="+mn-cs"/>
                        </a:rPr>
                        <a:t>Relates </a:t>
                      </a:r>
                      <a:r>
                        <a:rPr lang="en-US" sz="1600" b="0" i="0" kern="1200" dirty="0">
                          <a:solidFill>
                            <a:schemeClr val="dk1"/>
                          </a:solidFill>
                          <a:effectLst/>
                          <a:latin typeface="+mn-lt"/>
                          <a:ea typeface="+mn-ea"/>
                          <a:cs typeface="+mn-cs"/>
                        </a:rPr>
                        <a:t>their worldview to those in communities outside of the US.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Identifies their own worldview and those in communities outside of the US. </a:t>
                      </a:r>
                      <a:endParaRPr lang="en-US"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Unable to identify their own worldview </a:t>
                      </a:r>
                      <a:r>
                        <a:rPr lang="en-US" sz="1600" b="0" i="0" u="none" kern="1200" dirty="0">
                          <a:solidFill>
                            <a:schemeClr val="dk1"/>
                          </a:solidFill>
                          <a:effectLst/>
                          <a:latin typeface="+mn-lt"/>
                          <a:ea typeface="+mn-ea"/>
                          <a:cs typeface="+mn-cs"/>
                        </a:rPr>
                        <a:t>and/or </a:t>
                      </a:r>
                      <a:r>
                        <a:rPr lang="en-US" sz="1600" b="0" i="0" kern="1200" dirty="0">
                          <a:solidFill>
                            <a:schemeClr val="dk1"/>
                          </a:solidFill>
                          <a:effectLst/>
                          <a:latin typeface="+mn-lt"/>
                          <a:ea typeface="+mn-ea"/>
                          <a:cs typeface="+mn-cs"/>
                        </a:rPr>
                        <a:t>those in communities outside of the US. </a:t>
                      </a:r>
                      <a:endParaRPr lang="en-US"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096146638"/>
                  </a:ext>
                </a:extLst>
              </a:tr>
              <a:tr h="1460122">
                <a:tc>
                  <a:txBody>
                    <a:bodyPr/>
                    <a:lstStyle/>
                    <a:p>
                      <a:pPr marL="0" marR="0">
                        <a:lnSpc>
                          <a:spcPct val="115000"/>
                        </a:lnSpc>
                        <a:spcBef>
                          <a:spcPts val="0"/>
                        </a:spcBef>
                        <a:spcAft>
                          <a:spcPts val="0"/>
                        </a:spcAft>
                      </a:pPr>
                      <a:endParaRPr lang="en-US" sz="15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481933880"/>
                  </a:ext>
                </a:extLst>
              </a:tr>
            </a:tbl>
          </a:graphicData>
        </a:graphic>
      </p:graphicFrame>
      <p:sp>
        <p:nvSpPr>
          <p:cNvPr id="6" name="Rectangle 5" descr="Emphasis box around the Moderate level indicates that the moderate level on the rubric is the target for Gen Ed, so all assignments must elicit at least this level of performance to be useful for Gen Ed assessment." title="Emphasis box around the Moderate level"/>
          <p:cNvSpPr/>
          <p:nvPr/>
        </p:nvSpPr>
        <p:spPr>
          <a:xfrm>
            <a:off x="4801327" y="37485"/>
            <a:ext cx="2421509" cy="5484542"/>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744618" y="5676951"/>
            <a:ext cx="2242331" cy="830997"/>
          </a:xfrm>
          <a:prstGeom prst="rect">
            <a:avLst/>
          </a:prstGeom>
          <a:noFill/>
          <a:ln>
            <a:solidFill>
              <a:srgbClr val="0070C0"/>
            </a:solidFill>
          </a:ln>
        </p:spPr>
        <p:txBody>
          <a:bodyPr wrap="square" rtlCol="0">
            <a:spAutoFit/>
          </a:bodyPr>
          <a:lstStyle/>
          <a:p>
            <a:r>
              <a:rPr lang="en-US" sz="1600" dirty="0">
                <a:solidFill>
                  <a:srgbClr val="0070C0"/>
                </a:solidFill>
              </a:rPr>
              <a:t>A “not submitted” column is also included in your Canvas rubric.</a:t>
            </a:r>
          </a:p>
        </p:txBody>
      </p:sp>
      <p:grpSp>
        <p:nvGrpSpPr>
          <p:cNvPr id="5" name="Group 4"/>
          <p:cNvGrpSpPr/>
          <p:nvPr/>
        </p:nvGrpSpPr>
        <p:grpSpPr>
          <a:xfrm>
            <a:off x="4264499" y="5806203"/>
            <a:ext cx="4545874" cy="572494"/>
            <a:chOff x="4746110" y="6310715"/>
            <a:chExt cx="4545874" cy="572494"/>
          </a:xfrm>
        </p:grpSpPr>
        <p:sp>
          <p:nvSpPr>
            <p:cNvPr id="7" name="Right Arrow 6"/>
            <p:cNvSpPr/>
            <p:nvPr/>
          </p:nvSpPr>
          <p:spPr>
            <a:xfrm rot="10800000">
              <a:off x="4746110" y="6310715"/>
              <a:ext cx="4545874" cy="572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96422" y="6412296"/>
              <a:ext cx="2445249" cy="369332"/>
            </a:xfrm>
            <a:prstGeom prst="rect">
              <a:avLst/>
            </a:prstGeom>
            <a:noFill/>
          </p:spPr>
          <p:txBody>
            <a:bodyPr wrap="square" rtlCol="0">
              <a:spAutoFit/>
            </a:bodyPr>
            <a:lstStyle/>
            <a:p>
              <a:r>
                <a:rPr lang="en-US" dirty="0">
                  <a:solidFill>
                    <a:schemeClr val="bg1"/>
                  </a:solidFill>
                </a:rPr>
                <a:t>Levels are implicational</a:t>
              </a:r>
            </a:p>
          </p:txBody>
        </p:sp>
      </p:grpSp>
    </p:spTree>
    <p:extLst>
      <p:ext uri="{BB962C8B-B14F-4D97-AF65-F5344CB8AC3E}">
        <p14:creationId xmlns:p14="http://schemas.microsoft.com/office/powerpoint/2010/main" val="184997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84176"/>
            <a:ext cx="9365674" cy="1508760"/>
          </a:xfrm>
        </p:spPr>
        <p:txBody>
          <a:bodyPr/>
          <a:lstStyle/>
          <a:p>
            <a:r>
              <a:rPr lang="en-US" dirty="0"/>
              <a:t>Selecting Assignments for </a:t>
            </a:r>
            <a:br>
              <a:rPr lang="en-US" dirty="0"/>
            </a:br>
            <a:r>
              <a:rPr lang="en-US" dirty="0"/>
              <a:t>Gen Ed Assessment</a:t>
            </a:r>
          </a:p>
        </p:txBody>
      </p:sp>
      <p:sp>
        <p:nvSpPr>
          <p:cNvPr id="3" name="Content Placeholder 2"/>
          <p:cNvSpPr>
            <a:spLocks noGrp="1"/>
          </p:cNvSpPr>
          <p:nvPr>
            <p:ph idx="1"/>
          </p:nvPr>
        </p:nvSpPr>
        <p:spPr>
          <a:xfrm>
            <a:off x="609599" y="2170176"/>
            <a:ext cx="11306629" cy="1267968"/>
          </a:xfrm>
        </p:spPr>
        <p:txBody>
          <a:bodyPr>
            <a:normAutofit fontScale="92500" lnSpcReduction="10000"/>
          </a:bodyPr>
          <a:lstStyle/>
          <a:p>
            <a:r>
              <a:rPr lang="en-US" dirty="0"/>
              <a:t>Summative assignments, not formative assignments</a:t>
            </a:r>
          </a:p>
          <a:p>
            <a:r>
              <a:rPr lang="en-US" dirty="0"/>
              <a:t>Think about the instructions for the course assignments on your syllabus or the sections/questions on your tests and quizzes. Which ones ask students to perform the behaviors in each outcome? Create a map or blueprint:</a:t>
            </a:r>
          </a:p>
        </p:txBody>
      </p:sp>
      <p:graphicFrame>
        <p:nvGraphicFramePr>
          <p:cNvPr id="5" name="Table 4" title="Sample blueprint of assignments to outcomes"/>
          <p:cNvGraphicFramePr>
            <a:graphicFrameLocks noGrp="1"/>
          </p:cNvGraphicFramePr>
          <p:nvPr/>
        </p:nvGraphicFramePr>
        <p:xfrm>
          <a:off x="2382064" y="3724106"/>
          <a:ext cx="6540817" cy="1112520"/>
        </p:xfrm>
        <a:graphic>
          <a:graphicData uri="http://schemas.openxmlformats.org/drawingml/2006/table">
            <a:tbl>
              <a:tblPr firstRow="1" bandRow="1">
                <a:tableStyleId>{5C22544A-7EE6-4342-B048-85BDC9FD1C3A}</a:tableStyleId>
              </a:tblPr>
              <a:tblGrid>
                <a:gridCol w="864412">
                  <a:extLst>
                    <a:ext uri="{9D8B030D-6E8A-4147-A177-3AD203B41FA5}">
                      <a16:colId xmlns:a16="http://schemas.microsoft.com/office/drawing/2014/main" val="857678406"/>
                    </a:ext>
                  </a:extLst>
                </a:gridCol>
                <a:gridCol w="1401288">
                  <a:extLst>
                    <a:ext uri="{9D8B030D-6E8A-4147-A177-3AD203B41FA5}">
                      <a16:colId xmlns:a16="http://schemas.microsoft.com/office/drawing/2014/main" val="4160532969"/>
                    </a:ext>
                  </a:extLst>
                </a:gridCol>
                <a:gridCol w="1733798">
                  <a:extLst>
                    <a:ext uri="{9D8B030D-6E8A-4147-A177-3AD203B41FA5}">
                      <a16:colId xmlns:a16="http://schemas.microsoft.com/office/drawing/2014/main" val="3315440154"/>
                    </a:ext>
                  </a:extLst>
                </a:gridCol>
                <a:gridCol w="2541319">
                  <a:extLst>
                    <a:ext uri="{9D8B030D-6E8A-4147-A177-3AD203B41FA5}">
                      <a16:colId xmlns:a16="http://schemas.microsoft.com/office/drawing/2014/main" val="2388793875"/>
                    </a:ext>
                  </a:extLst>
                </a:gridCol>
              </a:tblGrid>
              <a:tr h="370840">
                <a:tc>
                  <a:txBody>
                    <a:bodyPr/>
                    <a:lstStyle/>
                    <a:p>
                      <a:endParaRPr lang="en-US" dirty="0"/>
                    </a:p>
                  </a:txBody>
                  <a:tcPr/>
                </a:tc>
                <a:tc>
                  <a:txBody>
                    <a:bodyPr/>
                    <a:lstStyle/>
                    <a:p>
                      <a:pPr algn="ctr"/>
                      <a:r>
                        <a:rPr lang="en-US" dirty="0"/>
                        <a:t>HW4</a:t>
                      </a:r>
                    </a:p>
                  </a:txBody>
                  <a:tcPr/>
                </a:tc>
                <a:tc>
                  <a:txBody>
                    <a:bodyPr/>
                    <a:lstStyle/>
                    <a:p>
                      <a:pPr algn="ctr"/>
                      <a:r>
                        <a:rPr lang="en-US" dirty="0"/>
                        <a:t>HW 5</a:t>
                      </a:r>
                    </a:p>
                  </a:txBody>
                  <a:tcPr/>
                </a:tc>
                <a:tc>
                  <a:txBody>
                    <a:bodyPr/>
                    <a:lstStyle/>
                    <a:p>
                      <a:pPr algn="ctr"/>
                      <a:r>
                        <a:rPr lang="en-US" dirty="0"/>
                        <a:t>Final Exam</a:t>
                      </a:r>
                    </a:p>
                  </a:txBody>
                  <a:tcPr/>
                </a:tc>
                <a:extLst>
                  <a:ext uri="{0D108BD9-81ED-4DB2-BD59-A6C34878D82A}">
                    <a16:rowId xmlns:a16="http://schemas.microsoft.com/office/drawing/2014/main" val="994932441"/>
                  </a:ext>
                </a:extLst>
              </a:tr>
              <a:tr h="370840">
                <a:tc>
                  <a:txBody>
                    <a:bodyPr/>
                    <a:lstStyle/>
                    <a:p>
                      <a:r>
                        <a:rPr lang="en-US" dirty="0"/>
                        <a:t>LO1</a:t>
                      </a:r>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#1-4,</a:t>
                      </a:r>
                      <a:r>
                        <a:rPr lang="en-US" baseline="0" dirty="0"/>
                        <a:t> 7-10</a:t>
                      </a:r>
                      <a:endParaRPr lang="en-US" dirty="0"/>
                    </a:p>
                  </a:txBody>
                  <a:tcPr/>
                </a:tc>
                <a:tc>
                  <a:txBody>
                    <a:bodyPr/>
                    <a:lstStyle/>
                    <a:p>
                      <a:pPr algn="ctr"/>
                      <a:r>
                        <a:rPr lang="en-US" dirty="0"/>
                        <a:t>Section 4, part B</a:t>
                      </a:r>
                    </a:p>
                  </a:txBody>
                  <a:tcPr/>
                </a:tc>
                <a:extLst>
                  <a:ext uri="{0D108BD9-81ED-4DB2-BD59-A6C34878D82A}">
                    <a16:rowId xmlns:a16="http://schemas.microsoft.com/office/drawing/2014/main" val="1218594050"/>
                  </a:ext>
                </a:extLst>
              </a:tr>
              <a:tr h="370840">
                <a:tc>
                  <a:txBody>
                    <a:bodyPr/>
                    <a:lstStyle/>
                    <a:p>
                      <a:r>
                        <a:rPr lang="en-US" dirty="0"/>
                        <a:t>LO2</a:t>
                      </a:r>
                    </a:p>
                  </a:txBody>
                  <a:tcPr/>
                </a:tc>
                <a:tc>
                  <a:txBody>
                    <a:bodyPr/>
                    <a:lstStyle/>
                    <a:p>
                      <a:pPr algn="ctr"/>
                      <a:r>
                        <a:rPr lang="en-US" dirty="0"/>
                        <a:t>All</a:t>
                      </a:r>
                    </a:p>
                  </a:txBody>
                  <a:tcPr/>
                </a:tc>
                <a:tc>
                  <a:txBody>
                    <a:bodyPr/>
                    <a:lstStyle/>
                    <a:p>
                      <a:pPr algn="ctr"/>
                      <a:r>
                        <a:rPr lang="en-US" dirty="0"/>
                        <a:t>All</a:t>
                      </a:r>
                    </a:p>
                  </a:txBody>
                  <a:tcPr/>
                </a:tc>
                <a:tc>
                  <a:txBody>
                    <a:bodyPr/>
                    <a:lstStyle/>
                    <a:p>
                      <a:pPr algn="ctr"/>
                      <a:r>
                        <a:rPr lang="en-US" dirty="0"/>
                        <a:t>Sections</a:t>
                      </a:r>
                      <a:r>
                        <a:rPr lang="en-US" baseline="0" dirty="0"/>
                        <a:t> 1, 3</a:t>
                      </a:r>
                      <a:endParaRPr lang="en-US" dirty="0"/>
                    </a:p>
                  </a:txBody>
                  <a:tcPr/>
                </a:tc>
                <a:extLst>
                  <a:ext uri="{0D108BD9-81ED-4DB2-BD59-A6C34878D82A}">
                    <a16:rowId xmlns:a16="http://schemas.microsoft.com/office/drawing/2014/main" val="1261850925"/>
                  </a:ext>
                </a:extLst>
              </a:tr>
            </a:tbl>
          </a:graphicData>
        </a:graphic>
      </p:graphicFrame>
      <p:sp>
        <p:nvSpPr>
          <p:cNvPr id="6" name="Content Placeholder 2"/>
          <p:cNvSpPr txBox="1">
            <a:spLocks/>
          </p:cNvSpPr>
          <p:nvPr/>
        </p:nvSpPr>
        <p:spPr>
          <a:xfrm>
            <a:off x="609598" y="5369314"/>
            <a:ext cx="11306629" cy="123265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dirty="0"/>
              <a:t>Of the course assignments that you mapped to each learning outcome, which elicit </a:t>
            </a:r>
            <a:r>
              <a:rPr lang="en-US" u="sng" dirty="0"/>
              <a:t>at least </a:t>
            </a:r>
            <a:r>
              <a:rPr lang="en-US" dirty="0"/>
              <a:t>the “Moderate” level of performance on the Gen Ed rubric?</a:t>
            </a:r>
          </a:p>
          <a:p>
            <a:pPr lvl="1"/>
            <a:r>
              <a:rPr lang="en-US" dirty="0"/>
              <a:t>You may need to consider tweaking a course assignment to elicit that level.</a:t>
            </a:r>
          </a:p>
        </p:txBody>
      </p:sp>
    </p:spTree>
    <p:extLst>
      <p:ext uri="{BB962C8B-B14F-4D97-AF65-F5344CB8AC3E}">
        <p14:creationId xmlns:p14="http://schemas.microsoft.com/office/powerpoint/2010/main" val="190839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a:t>Samples for CI LOs</a:t>
            </a:r>
            <a:endParaRPr lang="en-US" dirty="0"/>
          </a:p>
        </p:txBody>
      </p:sp>
      <p:sp>
        <p:nvSpPr>
          <p:cNvPr id="3" name="Content Placeholder 2"/>
          <p:cNvSpPr>
            <a:spLocks noGrp="1"/>
          </p:cNvSpPr>
          <p:nvPr>
            <p:ph sz="half" idx="1"/>
          </p:nvPr>
        </p:nvSpPr>
        <p:spPr>
          <a:xfrm>
            <a:off x="556055" y="2011680"/>
            <a:ext cx="5263978" cy="3963319"/>
          </a:xfrm>
          <a:solidFill>
            <a:schemeClr val="tx1"/>
          </a:solidFill>
        </p:spPr>
        <p:txBody>
          <a:bodyPr>
            <a:normAutofit/>
          </a:bodyPr>
          <a:lstStyle/>
          <a:p>
            <a:r>
              <a:rPr lang="en-US" sz="1900" u="sng" dirty="0">
                <a:solidFill>
                  <a:schemeClr val="bg1"/>
                </a:solidFill>
              </a:rPr>
              <a:t>Example 1: multiple choice question</a:t>
            </a:r>
            <a:endParaRPr lang="en-US" sz="1900" dirty="0">
              <a:solidFill>
                <a:schemeClr val="bg1"/>
              </a:solidFill>
            </a:endParaRPr>
          </a:p>
          <a:p>
            <a:r>
              <a:rPr lang="en-US" sz="1900" dirty="0">
                <a:solidFill>
                  <a:schemeClr val="bg1"/>
                </a:solidFill>
              </a:rPr>
              <a:t>Engravings like Schongauer’s </a:t>
            </a:r>
            <a:r>
              <a:rPr lang="en-US" sz="1900" i="1" dirty="0">
                <a:solidFill>
                  <a:schemeClr val="bg1"/>
                </a:solidFill>
              </a:rPr>
              <a:t>Saint Anthony Tormented by Demons</a:t>
            </a:r>
            <a:r>
              <a:rPr lang="en-US" sz="1900" dirty="0">
                <a:solidFill>
                  <a:schemeClr val="bg1"/>
                </a:solidFill>
              </a:rPr>
              <a:t> were appealing to artists for several reasons. What was NOT one of them?</a:t>
            </a:r>
          </a:p>
          <a:p>
            <a:pPr marL="457200" indent="-457200">
              <a:buFont typeface="+mj-lt"/>
              <a:buAutoNum type="alphaLcPeriod"/>
            </a:pPr>
            <a:r>
              <a:rPr lang="en-US" sz="1900" dirty="0" smtClean="0">
                <a:solidFill>
                  <a:schemeClr val="bg1"/>
                </a:solidFill>
              </a:rPr>
              <a:t>a</a:t>
            </a:r>
            <a:r>
              <a:rPr lang="en-US" sz="1900" dirty="0">
                <a:solidFill>
                  <a:schemeClr val="bg1"/>
                </a:solidFill>
              </a:rPr>
              <a:t>. they were lightweight and </a:t>
            </a:r>
            <a:r>
              <a:rPr lang="en-US" sz="1900" dirty="0" smtClean="0">
                <a:solidFill>
                  <a:schemeClr val="bg1"/>
                </a:solidFill>
              </a:rPr>
              <a:t>portable</a:t>
            </a:r>
            <a:endParaRPr lang="en-US" sz="1900" dirty="0">
              <a:solidFill>
                <a:schemeClr val="bg1"/>
              </a:solidFill>
            </a:endParaRPr>
          </a:p>
          <a:p>
            <a:pPr marL="457200" indent="-457200">
              <a:buFont typeface="+mj-lt"/>
              <a:buAutoNum type="alphaLcPeriod"/>
            </a:pPr>
            <a:r>
              <a:rPr lang="en-US" sz="1900" dirty="0" smtClean="0">
                <a:solidFill>
                  <a:schemeClr val="bg1"/>
                </a:solidFill>
              </a:rPr>
              <a:t>b</a:t>
            </a:r>
            <a:r>
              <a:rPr lang="en-US" sz="1900" dirty="0">
                <a:solidFill>
                  <a:schemeClr val="bg1"/>
                </a:solidFill>
              </a:rPr>
              <a:t>. they were one-of-a-kind, unique </a:t>
            </a:r>
            <a:r>
              <a:rPr lang="en-US" sz="1900" dirty="0" smtClean="0">
                <a:solidFill>
                  <a:schemeClr val="bg1"/>
                </a:solidFill>
              </a:rPr>
              <a:t>works</a:t>
            </a:r>
            <a:endParaRPr lang="en-US" sz="1900" dirty="0">
              <a:solidFill>
                <a:schemeClr val="bg1"/>
              </a:solidFill>
            </a:endParaRPr>
          </a:p>
          <a:p>
            <a:pPr marL="457200" indent="-457200">
              <a:buFont typeface="+mj-lt"/>
              <a:buAutoNum type="alphaLcPeriod"/>
            </a:pPr>
            <a:r>
              <a:rPr lang="en-US" sz="1900" dirty="0" smtClean="0">
                <a:solidFill>
                  <a:schemeClr val="bg1"/>
                </a:solidFill>
              </a:rPr>
              <a:t>c</a:t>
            </a:r>
            <a:r>
              <a:rPr lang="en-US" sz="1900" dirty="0">
                <a:solidFill>
                  <a:schemeClr val="bg1"/>
                </a:solidFill>
              </a:rPr>
              <a:t>. they allowed artists to show off </a:t>
            </a:r>
            <a:r>
              <a:rPr lang="en-US" sz="1900" dirty="0" smtClean="0">
                <a:solidFill>
                  <a:schemeClr val="bg1"/>
                </a:solidFill>
              </a:rPr>
              <a:t>their </a:t>
            </a:r>
            <a:r>
              <a:rPr lang="en-US" sz="1900" dirty="0">
                <a:solidFill>
                  <a:schemeClr val="bg1"/>
                </a:solidFill>
              </a:rPr>
              <a:t>drawing skills</a:t>
            </a:r>
          </a:p>
          <a:p>
            <a:pPr marL="457200" indent="-457200">
              <a:buFont typeface="+mj-lt"/>
              <a:buAutoNum type="alphaLcPeriod"/>
            </a:pPr>
            <a:r>
              <a:rPr lang="en-US" sz="1900" dirty="0" smtClean="0">
                <a:solidFill>
                  <a:schemeClr val="bg1"/>
                </a:solidFill>
              </a:rPr>
              <a:t>d</a:t>
            </a:r>
            <a:r>
              <a:rPr lang="en-US" sz="1900" dirty="0">
                <a:solidFill>
                  <a:schemeClr val="bg1"/>
                </a:solidFill>
              </a:rPr>
              <a:t>. they could reach a very </a:t>
            </a:r>
            <a:r>
              <a:rPr lang="en-US" sz="1900" dirty="0" smtClean="0">
                <a:solidFill>
                  <a:schemeClr val="bg1"/>
                </a:solidFill>
              </a:rPr>
              <a:t>wide audience</a:t>
            </a:r>
            <a:endParaRPr lang="en-US" sz="1900" dirty="0">
              <a:solidFill>
                <a:schemeClr val="bg1"/>
              </a:solidFill>
            </a:endParaRPr>
          </a:p>
          <a:p>
            <a:endParaRPr lang="en-US" dirty="0">
              <a:solidFill>
                <a:schemeClr val="bg1"/>
              </a:solidFill>
            </a:endParaRPr>
          </a:p>
          <a:p>
            <a:pPr marL="0" indent="0">
              <a:lnSpc>
                <a:spcPct val="107000"/>
              </a:lnSpc>
              <a:spcBef>
                <a:spcPts val="0"/>
              </a:spcBef>
              <a:spcAft>
                <a:spcPts val="800"/>
              </a:spcAft>
              <a:buNone/>
            </a:pPr>
            <a:endParaRPr lang="en-US" sz="1200" dirty="0">
              <a:solidFill>
                <a:schemeClr val="bg1"/>
              </a:solidFill>
            </a:endParaRPr>
          </a:p>
          <a:p>
            <a:pPr marL="0" marR="0" indent="0">
              <a:lnSpc>
                <a:spcPct val="107000"/>
              </a:lnSpc>
              <a:spcBef>
                <a:spcPts val="0"/>
              </a:spcBef>
              <a:spcAft>
                <a:spcPts val="800"/>
              </a:spcAft>
              <a:buNone/>
            </a:pPr>
            <a:endParaRPr lang="en-US" sz="2400" dirty="0">
              <a:solidFill>
                <a:schemeClr val="bg1"/>
              </a:solidFill>
              <a:ea typeface="Times New Roman" panose="02020603050405020304" pitchFamily="18" charset="0"/>
            </a:endParaRPr>
          </a:p>
        </p:txBody>
      </p:sp>
      <p:sp>
        <p:nvSpPr>
          <p:cNvPr id="5" name="Content Placeholder 2">
            <a:extLst>
              <a:ext uri="{FF2B5EF4-FFF2-40B4-BE49-F238E27FC236}">
                <a16:creationId xmlns:a16="http://schemas.microsoft.com/office/drawing/2014/main" id="{E5771A56-34F9-A742-B8CD-08EB0F6900E3}"/>
              </a:ext>
            </a:extLst>
          </p:cNvPr>
          <p:cNvSpPr txBox="1">
            <a:spLocks/>
          </p:cNvSpPr>
          <p:nvPr/>
        </p:nvSpPr>
        <p:spPr>
          <a:xfrm>
            <a:off x="6378670" y="2011679"/>
            <a:ext cx="5471459" cy="3963319"/>
          </a:xfrm>
          <a:prstGeom prst="rect">
            <a:avLst/>
          </a:prstGeom>
          <a:solidFill>
            <a:schemeClr val="tx1"/>
          </a:solidFill>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300" u="sng" dirty="0">
                <a:solidFill>
                  <a:schemeClr val="bg1"/>
                </a:solidFill>
              </a:rPr>
              <a:t>Example 2: discussion board question</a:t>
            </a:r>
            <a:endParaRPr lang="en-US" sz="2300" dirty="0">
              <a:solidFill>
                <a:schemeClr val="bg1"/>
              </a:solidFill>
            </a:endParaRPr>
          </a:p>
          <a:p>
            <a:r>
              <a:rPr lang="en-US" sz="2300" dirty="0">
                <a:solidFill>
                  <a:schemeClr val="bg1"/>
                </a:solidFill>
              </a:rPr>
              <a:t>Name one memorable design feature from the Dome of the Rock that was discussed in Lecture 2.1 and explain how it relates to the monument’s historical, cultural, or functional significance.</a:t>
            </a:r>
          </a:p>
          <a:p>
            <a:r>
              <a:rPr lang="en-US" sz="2300" u="sng" dirty="0">
                <a:solidFill>
                  <a:schemeClr val="bg1"/>
                </a:solidFill>
              </a:rPr>
              <a:t>Example 3: essay question</a:t>
            </a:r>
            <a:endParaRPr lang="en-US" sz="2300" dirty="0">
              <a:solidFill>
                <a:schemeClr val="bg1"/>
              </a:solidFill>
            </a:endParaRPr>
          </a:p>
          <a:p>
            <a:r>
              <a:rPr lang="en-US" sz="2300" dirty="0">
                <a:solidFill>
                  <a:schemeClr val="bg1"/>
                </a:solidFill>
              </a:rPr>
              <a:t>Answer the following prompts for this painting: Manet’s </a:t>
            </a:r>
            <a:r>
              <a:rPr lang="en-US" sz="2300" i="1" dirty="0">
                <a:solidFill>
                  <a:schemeClr val="bg1"/>
                </a:solidFill>
              </a:rPr>
              <a:t>Luncheon on the Grass</a:t>
            </a:r>
            <a:r>
              <a:rPr lang="en-US" sz="2300" dirty="0">
                <a:solidFill>
                  <a:schemeClr val="bg1"/>
                </a:solidFill>
              </a:rPr>
              <a:t>, 1863</a:t>
            </a:r>
          </a:p>
          <a:p>
            <a:pPr lvl="1"/>
            <a:r>
              <a:rPr lang="en-US" sz="2100" dirty="0">
                <a:solidFill>
                  <a:schemeClr val="bg1"/>
                </a:solidFill>
              </a:rPr>
              <a:t>• Look at the image and describe the narrative: What’s in it and what’s happening?</a:t>
            </a:r>
          </a:p>
          <a:p>
            <a:pPr lvl="1"/>
            <a:r>
              <a:rPr lang="en-US" sz="2100" dirty="0">
                <a:solidFill>
                  <a:schemeClr val="bg1"/>
                </a:solidFill>
              </a:rPr>
              <a:t>• What is the overall mood or tone?</a:t>
            </a:r>
          </a:p>
          <a:p>
            <a:pPr lvl="1"/>
            <a:r>
              <a:rPr lang="en-US" sz="2100" dirty="0">
                <a:solidFill>
                  <a:schemeClr val="bg1"/>
                </a:solidFill>
              </a:rPr>
              <a:t>• Identify the presence and use of key formal artistic elements and principles. Describe their stylistic qualities.</a:t>
            </a:r>
          </a:p>
          <a:p>
            <a:endParaRPr lang="en-US" dirty="0">
              <a:solidFill>
                <a:schemeClr val="bg1"/>
              </a:solidFill>
            </a:endParaRPr>
          </a:p>
          <a:p>
            <a:pPr marL="0" indent="0">
              <a:lnSpc>
                <a:spcPct val="107000"/>
              </a:lnSpc>
              <a:spcBef>
                <a:spcPts val="0"/>
              </a:spcBef>
              <a:spcAft>
                <a:spcPts val="800"/>
              </a:spcAft>
              <a:buFont typeface="Wingdings" pitchFamily="2" charset="2"/>
              <a:buNone/>
            </a:pPr>
            <a:endParaRPr lang="en-US" sz="1200" dirty="0">
              <a:solidFill>
                <a:schemeClr val="bg1"/>
              </a:solidFill>
            </a:endParaRPr>
          </a:p>
          <a:p>
            <a:pPr marL="0" indent="0">
              <a:lnSpc>
                <a:spcPct val="107000"/>
              </a:lnSpc>
              <a:spcBef>
                <a:spcPts val="0"/>
              </a:spcBef>
              <a:spcAft>
                <a:spcPts val="800"/>
              </a:spcAft>
              <a:buFont typeface="Wingdings" pitchFamily="2" charset="2"/>
              <a:buNone/>
            </a:pPr>
            <a:endParaRPr lang="en-US" sz="2400" dirty="0">
              <a:solidFill>
                <a:schemeClr val="bg1"/>
              </a:solidFill>
              <a:ea typeface="Times New Roman" panose="02020603050405020304" pitchFamily="18" charset="0"/>
            </a:endParaRPr>
          </a:p>
        </p:txBody>
      </p:sp>
      <p:sp>
        <p:nvSpPr>
          <p:cNvPr id="6" name="TextBox 5"/>
          <p:cNvSpPr txBox="1"/>
          <p:nvPr/>
        </p:nvSpPr>
        <p:spPr>
          <a:xfrm>
            <a:off x="1087395" y="5877716"/>
            <a:ext cx="9229578" cy="923330"/>
          </a:xfrm>
          <a:prstGeom prst="rect">
            <a:avLst/>
          </a:prstGeom>
          <a:solidFill>
            <a:schemeClr val="tx1"/>
          </a:solidFill>
          <a:ln>
            <a:solidFill>
              <a:schemeClr val="bg2"/>
            </a:solidFill>
          </a:ln>
        </p:spPr>
        <p:txBody>
          <a:bodyPr wrap="none" rtlCol="0">
            <a:spAutoFit/>
          </a:bodyPr>
          <a:lstStyle/>
          <a:p>
            <a:pPr fontAlgn="base"/>
            <a:r>
              <a:rPr lang="en-US" dirty="0">
                <a:solidFill>
                  <a:schemeClr val="bg2"/>
                </a:solidFill>
              </a:rPr>
              <a:t>LO 1: Explain social, economic, cultural and/or political phenomena in a global context.</a:t>
            </a:r>
          </a:p>
          <a:p>
            <a:pPr fontAlgn="base"/>
            <a:r>
              <a:rPr lang="en-US" i="1" dirty="0">
                <a:solidFill>
                  <a:schemeClr val="bg1"/>
                </a:solidFill>
              </a:rPr>
              <a:t>LO2: Explain how worldviews are shaped by differing historical, scientific, and/or cultural contexts.</a:t>
            </a:r>
          </a:p>
          <a:p>
            <a:pPr fontAlgn="base"/>
            <a:r>
              <a:rPr lang="en-US" dirty="0">
                <a:solidFill>
                  <a:schemeClr val="accent4"/>
                </a:solidFill>
              </a:rPr>
              <a:t>LO 3: Relate their worldview to those in communities outside of the US. [purple italics</a:t>
            </a:r>
            <a:r>
              <a:rPr lang="en-US" dirty="0" smtClean="0">
                <a:solidFill>
                  <a:schemeClr val="accent4"/>
                </a:solidFill>
              </a:rPr>
              <a:t>]</a:t>
            </a:r>
            <a:endParaRPr lang="en-US" dirty="0">
              <a:solidFill>
                <a:schemeClr val="accent4"/>
              </a:solidFill>
            </a:endParaRPr>
          </a:p>
        </p:txBody>
      </p:sp>
    </p:spTree>
    <p:extLst>
      <p:ext uri="{BB962C8B-B14F-4D97-AF65-F5344CB8AC3E}">
        <p14:creationId xmlns:p14="http://schemas.microsoft.com/office/powerpoint/2010/main" val="384536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a:t>Sample for CI LOs</a:t>
            </a:r>
            <a:endParaRPr lang="en-US" dirty="0"/>
          </a:p>
        </p:txBody>
      </p:sp>
      <p:sp>
        <p:nvSpPr>
          <p:cNvPr id="3" name="Content Placeholder 2"/>
          <p:cNvSpPr>
            <a:spLocks noGrp="1"/>
          </p:cNvSpPr>
          <p:nvPr>
            <p:ph idx="1"/>
          </p:nvPr>
        </p:nvSpPr>
        <p:spPr>
          <a:xfrm>
            <a:off x="287283" y="1912824"/>
            <a:ext cx="11615352" cy="4206240"/>
          </a:xfrm>
          <a:solidFill>
            <a:schemeClr val="tx1"/>
          </a:solidFill>
        </p:spPr>
        <p:txBody>
          <a:bodyPr>
            <a:normAutofit fontScale="70000" lnSpcReduction="20000"/>
          </a:bodyPr>
          <a:lstStyle/>
          <a:p>
            <a:pPr marL="0" marR="0" indent="0">
              <a:lnSpc>
                <a:spcPct val="107000"/>
              </a:lnSpc>
              <a:spcBef>
                <a:spcPts val="0"/>
              </a:spcBef>
              <a:spcAft>
                <a:spcPts val="800"/>
              </a:spcAft>
              <a:buNone/>
            </a:pPr>
            <a:r>
              <a:rPr lang="en-US" sz="2400" dirty="0">
                <a:solidFill>
                  <a:schemeClr val="bg1"/>
                </a:solidFill>
                <a:latin typeface="Times New Roman" panose="02020603050405020304" pitchFamily="18" charset="0"/>
                <a:ea typeface="Calibri" panose="020F0502020204030204" pitchFamily="34" charset="0"/>
              </a:rPr>
              <a:t>Write your own ballad adaptation of the Lear story, which should be approximately 100 lines in length. See </a:t>
            </a:r>
            <a:r>
              <a:rPr lang="en-US" sz="2400" u="sng" dirty="0">
                <a:solidFill>
                  <a:schemeClr val="bg1"/>
                </a:solidFill>
                <a:latin typeface="Times New Roman" panose="02020603050405020304" pitchFamily="18" charset="0"/>
                <a:ea typeface="Calibri" panose="020F0502020204030204" pitchFamily="34" charset="0"/>
              </a:rPr>
              <a:t>[</a:t>
            </a:r>
            <a:r>
              <a:rPr lang="en-US" sz="2400" u="sng" dirty="0" smtClean="0">
                <a:solidFill>
                  <a:schemeClr val="bg1"/>
                </a:solidFill>
                <a:latin typeface="Times New Roman" panose="02020603050405020304" pitchFamily="18" charset="0"/>
                <a:ea typeface="Calibri" panose="020F0502020204030204" pitchFamily="34" charset="0"/>
              </a:rPr>
              <a:t>website] </a:t>
            </a:r>
            <a:r>
              <a:rPr lang="en-US" sz="2400" dirty="0" smtClean="0">
                <a:solidFill>
                  <a:schemeClr val="bg1"/>
                </a:solidFill>
                <a:latin typeface="Times New Roman" panose="02020603050405020304" pitchFamily="18" charset="0"/>
                <a:ea typeface="Calibri" panose="020F0502020204030204" pitchFamily="34" charset="0"/>
              </a:rPr>
              <a:t>for </a:t>
            </a:r>
            <a:r>
              <a:rPr lang="en-US" sz="2400" dirty="0">
                <a:solidFill>
                  <a:schemeClr val="bg1"/>
                </a:solidFill>
                <a:latin typeface="Times New Roman" panose="02020603050405020304" pitchFamily="18" charset="0"/>
                <a:ea typeface="Calibri" panose="020F0502020204030204" pitchFamily="34" charset="0"/>
              </a:rPr>
              <a:t>more about ballad meter, woodcuts, and print; you may also want to search the ballad archive for additional models for your creative work. Your ballad must be based on Shakespeare’s </a:t>
            </a:r>
            <a:r>
              <a:rPr lang="en-US" sz="2400" i="1" dirty="0">
                <a:solidFill>
                  <a:schemeClr val="bg1"/>
                </a:solidFill>
                <a:latin typeface="Times New Roman" panose="02020603050405020304" pitchFamily="18" charset="0"/>
                <a:ea typeface="Calibri" panose="020F0502020204030204" pitchFamily="34" charset="0"/>
              </a:rPr>
              <a:t>Lear</a:t>
            </a:r>
            <a:r>
              <a:rPr lang="en-US" sz="2400" dirty="0">
                <a:solidFill>
                  <a:schemeClr val="bg1"/>
                </a:solidFill>
                <a:latin typeface="Times New Roman" panose="02020603050405020304" pitchFamily="18" charset="0"/>
                <a:ea typeface="Calibri" panose="020F0502020204030204" pitchFamily="34" charset="0"/>
              </a:rPr>
              <a:t> </a:t>
            </a:r>
            <a:r>
              <a:rPr lang="en-US" sz="2400" b="1" dirty="0">
                <a:solidFill>
                  <a:schemeClr val="accent4"/>
                </a:solidFill>
                <a:latin typeface="Times New Roman" panose="02020603050405020304" pitchFamily="18" charset="0"/>
                <a:ea typeface="Calibri" panose="020F0502020204030204" pitchFamily="34" charset="0"/>
              </a:rPr>
              <a:t>and</a:t>
            </a:r>
            <a:r>
              <a:rPr lang="en-US" sz="2400" dirty="0">
                <a:solidFill>
                  <a:schemeClr val="accent4"/>
                </a:solidFill>
                <a:latin typeface="Times New Roman" panose="02020603050405020304" pitchFamily="18" charset="0"/>
                <a:ea typeface="Calibri" panose="020F0502020204030204" pitchFamily="34" charset="0"/>
              </a:rPr>
              <a:t> at least one of these sources</a:t>
            </a:r>
            <a:r>
              <a:rPr lang="en-US" sz="2400" dirty="0">
                <a:solidFill>
                  <a:schemeClr val="bg1"/>
                </a:solidFill>
                <a:latin typeface="Times New Roman" panose="02020603050405020304" pitchFamily="18" charset="0"/>
                <a:ea typeface="Calibri" panose="020F0502020204030204" pitchFamily="34" charset="0"/>
              </a:rPr>
              <a:t>, which are available at Digital Texts: </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latin typeface="Times New Roman" panose="02020603050405020304" pitchFamily="18" charset="0"/>
                <a:ea typeface="Calibri" panose="020F0502020204030204" pitchFamily="34" charset="0"/>
              </a:rPr>
              <a:t>The anonymous play </a:t>
            </a:r>
            <a:r>
              <a:rPr lang="en-US" sz="2400" i="1" dirty="0" err="1">
                <a:solidFill>
                  <a:schemeClr val="bg1"/>
                </a:solidFill>
                <a:latin typeface="Times New Roman" panose="02020603050405020304" pitchFamily="18" charset="0"/>
                <a:ea typeface="Calibri" panose="020F0502020204030204" pitchFamily="34" charset="0"/>
              </a:rPr>
              <a:t>Leir</a:t>
            </a:r>
            <a:endParaRPr lang="en-US" sz="2400" dirty="0">
              <a:solidFill>
                <a:schemeClr val="bg1"/>
              </a:solidFill>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latin typeface="Times New Roman" panose="02020603050405020304" pitchFamily="18" charset="0"/>
                <a:ea typeface="Calibri" panose="020F0502020204030204" pitchFamily="34" charset="0"/>
              </a:rPr>
              <a:t>Holinshed’s </a:t>
            </a:r>
            <a:r>
              <a:rPr lang="en-US" sz="2400" i="1" dirty="0">
                <a:solidFill>
                  <a:schemeClr val="bg1"/>
                </a:solidFill>
                <a:latin typeface="Times New Roman" panose="02020603050405020304" pitchFamily="18" charset="0"/>
                <a:ea typeface="Calibri" panose="020F0502020204030204" pitchFamily="34" charset="0"/>
              </a:rPr>
              <a:t>Chronicles</a:t>
            </a:r>
            <a:endParaRPr lang="en-US" sz="2400" dirty="0">
              <a:solidFill>
                <a:schemeClr val="bg1"/>
              </a:solidFill>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latin typeface="Times New Roman" panose="02020603050405020304" pitchFamily="18" charset="0"/>
                <a:ea typeface="Calibri" panose="020F0502020204030204" pitchFamily="34" charset="0"/>
              </a:rPr>
              <a:t>Spenser’s </a:t>
            </a:r>
            <a:r>
              <a:rPr lang="en-US" sz="2400" i="1" dirty="0">
                <a:solidFill>
                  <a:schemeClr val="bg1"/>
                </a:solidFill>
                <a:latin typeface="Times New Roman" panose="02020603050405020304" pitchFamily="18" charset="0"/>
                <a:ea typeface="Calibri" panose="020F0502020204030204" pitchFamily="34" charset="0"/>
              </a:rPr>
              <a:t>Faerie </a:t>
            </a:r>
            <a:r>
              <a:rPr lang="en-US" sz="2400" i="1" dirty="0" err="1">
                <a:solidFill>
                  <a:schemeClr val="bg1"/>
                </a:solidFill>
                <a:latin typeface="Times New Roman" panose="02020603050405020304" pitchFamily="18" charset="0"/>
                <a:ea typeface="Calibri" panose="020F0502020204030204" pitchFamily="34" charset="0"/>
              </a:rPr>
              <a:t>Queene</a:t>
            </a:r>
            <a:r>
              <a:rPr lang="en-US" sz="2400" dirty="0">
                <a:solidFill>
                  <a:schemeClr val="bg1"/>
                </a:solidFill>
                <a:latin typeface="Times New Roman" panose="02020603050405020304" pitchFamily="18" charset="0"/>
                <a:ea typeface="Calibri" panose="020F0502020204030204" pitchFamily="34" charset="0"/>
              </a:rPr>
              <a:t> (Book II, Canto X, Stanzas 27-32)</a:t>
            </a:r>
          </a:p>
          <a:p>
            <a:pPr marL="342900" marR="0" lvl="0" indent="-342900">
              <a:lnSpc>
                <a:spcPct val="107000"/>
              </a:lnSpc>
              <a:spcBef>
                <a:spcPts val="0"/>
              </a:spcBef>
              <a:spcAft>
                <a:spcPts val="800"/>
              </a:spcAft>
              <a:buFont typeface="Symbol" panose="05050102010706020507" pitchFamily="18" charset="2"/>
              <a:buChar char=""/>
            </a:pPr>
            <a:r>
              <a:rPr lang="en-US" sz="2400" dirty="0">
                <a:solidFill>
                  <a:schemeClr val="bg1"/>
                </a:solidFill>
                <a:latin typeface="Times New Roman" panose="02020603050405020304" pitchFamily="18" charset="0"/>
                <a:ea typeface="Calibri" panose="020F0502020204030204" pitchFamily="34" charset="0"/>
              </a:rPr>
              <a:t>Sidney’s </a:t>
            </a:r>
            <a:r>
              <a:rPr lang="en-US" sz="2400" i="1" dirty="0">
                <a:solidFill>
                  <a:schemeClr val="bg1"/>
                </a:solidFill>
                <a:latin typeface="Times New Roman" panose="02020603050405020304" pitchFamily="18" charset="0"/>
                <a:ea typeface="Calibri" panose="020F0502020204030204" pitchFamily="34" charset="0"/>
              </a:rPr>
              <a:t>Arcadia</a:t>
            </a:r>
            <a:r>
              <a:rPr lang="en-US" sz="2400" dirty="0">
                <a:solidFill>
                  <a:schemeClr val="bg1"/>
                </a:solidFill>
                <a:latin typeface="Times New Roman" panose="02020603050405020304" pitchFamily="18" charset="0"/>
                <a:ea typeface="Calibri" panose="020F0502020204030204" pitchFamily="34" charset="0"/>
              </a:rPr>
              <a:t> (Book 2, Chapter 10)</a:t>
            </a:r>
          </a:p>
          <a:p>
            <a:pPr marL="0" marR="0" indent="0">
              <a:lnSpc>
                <a:spcPct val="107000"/>
              </a:lnSpc>
              <a:spcBef>
                <a:spcPts val="0"/>
              </a:spcBef>
              <a:spcAft>
                <a:spcPts val="800"/>
              </a:spcAft>
              <a:buNone/>
            </a:pPr>
            <a:r>
              <a:rPr lang="en-US" sz="2400" dirty="0">
                <a:solidFill>
                  <a:schemeClr val="bg1"/>
                </a:solidFill>
                <a:latin typeface="Times New Roman" panose="02020603050405020304" pitchFamily="18" charset="0"/>
                <a:ea typeface="Calibri" panose="020F0502020204030204" pitchFamily="34" charset="0"/>
              </a:rPr>
              <a:t>Your ballad should be accompanied by a short reflective paper of five pages that details your creative practices. You should discuss the following issues: </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2"/>
                </a:solidFill>
                <a:latin typeface="Times New Roman" panose="02020603050405020304" pitchFamily="18" charset="0"/>
                <a:ea typeface="Calibri" panose="020F0502020204030204" pitchFamily="34" charset="0"/>
              </a:rPr>
              <a:t>How did you handle ballad meter, rhyme, and other formal elements?</a:t>
            </a:r>
          </a:p>
          <a:p>
            <a:pPr marL="342900" marR="0" lvl="0" indent="-342900">
              <a:lnSpc>
                <a:spcPct val="107000"/>
              </a:lnSpc>
              <a:spcBef>
                <a:spcPts val="0"/>
              </a:spcBef>
              <a:spcAft>
                <a:spcPts val="0"/>
              </a:spcAft>
              <a:buFont typeface="Symbol" panose="05050102010706020507" pitchFamily="18" charset="2"/>
              <a:buChar char=""/>
            </a:pPr>
            <a:r>
              <a:rPr lang="en-US" sz="2400" i="1" dirty="0">
                <a:solidFill>
                  <a:schemeClr val="bg1"/>
                </a:solidFill>
                <a:latin typeface="Times New Roman" panose="02020603050405020304" pitchFamily="18" charset="0"/>
                <a:ea typeface="Calibri" panose="020F0502020204030204" pitchFamily="34" charset="0"/>
              </a:rPr>
              <a:t>Which version(s) of the Lear story did you choose as your sources and why?</a:t>
            </a:r>
            <a:endParaRPr lang="en-US" sz="2400" dirty="0">
              <a:solidFill>
                <a:schemeClr val="bg1"/>
              </a:solidFill>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i="1" dirty="0">
                <a:solidFill>
                  <a:schemeClr val="bg1"/>
                </a:solidFill>
                <a:latin typeface="Times New Roman" panose="02020603050405020304" pitchFamily="18" charset="0"/>
                <a:ea typeface="Calibri" panose="020F0502020204030204" pitchFamily="34" charset="0"/>
              </a:rPr>
              <a:t>What elements </a:t>
            </a:r>
            <a:r>
              <a:rPr lang="en-US" sz="2400" i="1" dirty="0" smtClean="0">
                <a:solidFill>
                  <a:schemeClr val="bg1"/>
                </a:solidFill>
                <a:latin typeface="Times New Roman" panose="02020603050405020304" pitchFamily="18" charset="0"/>
                <a:ea typeface="Calibri" panose="020F0502020204030204" pitchFamily="34" charset="0"/>
              </a:rPr>
              <a:t>of </a:t>
            </a:r>
            <a:r>
              <a:rPr lang="en-US" sz="2400" i="1" dirty="0">
                <a:solidFill>
                  <a:schemeClr val="bg1"/>
                </a:solidFill>
                <a:latin typeface="Times New Roman" panose="02020603050405020304" pitchFamily="18" charset="0"/>
                <a:ea typeface="Calibri" panose="020F0502020204030204" pitchFamily="34" charset="0"/>
              </a:rPr>
              <a:t>the Lear story did you highlight or adapt in your work?</a:t>
            </a:r>
            <a:endParaRPr lang="en-US" sz="2400" dirty="0">
              <a:solidFill>
                <a:schemeClr val="bg1"/>
              </a:solidFill>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400" i="1" dirty="0">
                <a:solidFill>
                  <a:schemeClr val="bg1"/>
                </a:solidFill>
                <a:latin typeface="Times New Roman" panose="02020603050405020304" pitchFamily="18" charset="0"/>
                <a:ea typeface="Calibri" panose="020F0502020204030204" pitchFamily="34" charset="0"/>
              </a:rPr>
              <a:t>How do your changes to the story influence characterization, plot, and/or theme?</a:t>
            </a:r>
            <a:endParaRPr lang="en-US" sz="2400" dirty="0">
              <a:solidFill>
                <a:schemeClr val="bg1"/>
              </a:solidFill>
              <a:latin typeface="Times New Roman" panose="02020603050405020304" pitchFamily="18" charset="0"/>
              <a:ea typeface="Calibri" panose="020F0502020204030204" pitchFamily="34" charset="0"/>
            </a:endParaRPr>
          </a:p>
          <a:p>
            <a:pPr marL="0" marR="0" indent="0">
              <a:lnSpc>
                <a:spcPct val="107000"/>
              </a:lnSpc>
              <a:spcBef>
                <a:spcPts val="0"/>
              </a:spcBef>
              <a:spcAft>
                <a:spcPts val="800"/>
              </a:spcAft>
              <a:buNone/>
            </a:pPr>
            <a:r>
              <a:rPr lang="en-US" sz="2400" dirty="0">
                <a:solidFill>
                  <a:schemeClr val="bg1"/>
                </a:solidFill>
                <a:latin typeface="Times New Roman" panose="02020603050405020304" pitchFamily="18" charset="0"/>
                <a:ea typeface="Calibri" panose="020F0502020204030204" pitchFamily="34" charset="0"/>
              </a:rPr>
              <a:t>Your project should convey your own original thoughts; you should not repeat our class discussions in your essay. I will be happy to look over drafts during my office hours or by appointment</a:t>
            </a:r>
            <a:r>
              <a:rPr lang="en-US" sz="2400" dirty="0" smtClean="0">
                <a:solidFill>
                  <a:schemeClr val="bg1"/>
                </a:solidFill>
                <a:latin typeface="Times New Roman" panose="02020603050405020304" pitchFamily="18" charset="0"/>
                <a:ea typeface="Calibri" panose="020F0502020204030204" pitchFamily="34" charset="0"/>
              </a:rPr>
              <a:t>.</a:t>
            </a:r>
            <a:endParaRPr lang="en-US" sz="2400" dirty="0">
              <a:solidFill>
                <a:schemeClr val="bg1"/>
              </a:solidFill>
              <a:latin typeface="Times New Roman" panose="02020603050405020304" pitchFamily="18" charset="0"/>
              <a:ea typeface="Calibri" panose="020F0502020204030204" pitchFamily="34" charset="0"/>
            </a:endParaRPr>
          </a:p>
        </p:txBody>
      </p:sp>
      <p:sp>
        <p:nvSpPr>
          <p:cNvPr id="6" name="TextBox 5"/>
          <p:cNvSpPr txBox="1"/>
          <p:nvPr/>
        </p:nvSpPr>
        <p:spPr>
          <a:xfrm>
            <a:off x="1925901" y="5973112"/>
            <a:ext cx="8338116" cy="861774"/>
          </a:xfrm>
          <a:prstGeom prst="rect">
            <a:avLst/>
          </a:prstGeom>
          <a:solidFill>
            <a:schemeClr val="tx1"/>
          </a:solidFill>
          <a:ln>
            <a:solidFill>
              <a:schemeClr val="bg2"/>
            </a:solidFill>
          </a:ln>
        </p:spPr>
        <p:txBody>
          <a:bodyPr wrap="none" rtlCol="0">
            <a:spAutoFit/>
          </a:bodyPr>
          <a:lstStyle/>
          <a:p>
            <a:pPr fontAlgn="base"/>
            <a:r>
              <a:rPr lang="en-US" sz="1600" dirty="0">
                <a:solidFill>
                  <a:schemeClr val="bg2"/>
                </a:solidFill>
              </a:rPr>
              <a:t>LO 1: Explain social, economic, cultural and/or political phenomena in a global context.</a:t>
            </a:r>
          </a:p>
          <a:p>
            <a:pPr fontAlgn="base"/>
            <a:r>
              <a:rPr lang="en-US" sz="1600" i="1" dirty="0">
                <a:solidFill>
                  <a:schemeClr val="bg1"/>
                </a:solidFill>
              </a:rPr>
              <a:t>LO2: Explain how worldviews are shaped by differing historical, scientific, and/or cultural contexts.</a:t>
            </a:r>
          </a:p>
          <a:p>
            <a:pPr fontAlgn="base"/>
            <a:r>
              <a:rPr lang="en-US" sz="1600" dirty="0">
                <a:solidFill>
                  <a:schemeClr val="accent4"/>
                </a:solidFill>
              </a:rPr>
              <a:t>LO 3: Relate their worldview to those in communities outside of the US. [purple italics</a:t>
            </a:r>
            <a:r>
              <a:rPr lang="en-US" sz="1600" dirty="0" smtClean="0">
                <a:solidFill>
                  <a:schemeClr val="accent4"/>
                </a:solidFill>
              </a:rPr>
              <a:t>]</a:t>
            </a:r>
            <a:endParaRPr lang="en-US" sz="1600" dirty="0">
              <a:solidFill>
                <a:schemeClr val="accent4"/>
              </a:solidFill>
            </a:endParaRPr>
          </a:p>
        </p:txBody>
      </p:sp>
    </p:spTree>
    <p:extLst>
      <p:ext uri="{BB962C8B-B14F-4D97-AF65-F5344CB8AC3E}">
        <p14:creationId xmlns:p14="http://schemas.microsoft.com/office/powerpoint/2010/main" val="1801414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a:t>Sample for GL LOs</a:t>
            </a:r>
            <a:endParaRPr lang="en-US" dirty="0"/>
          </a:p>
        </p:txBody>
      </p:sp>
      <p:sp>
        <p:nvSpPr>
          <p:cNvPr id="3" name="Content Placeholder 2"/>
          <p:cNvSpPr>
            <a:spLocks noGrp="1"/>
          </p:cNvSpPr>
          <p:nvPr>
            <p:ph idx="1"/>
          </p:nvPr>
        </p:nvSpPr>
        <p:spPr>
          <a:xfrm>
            <a:off x="1084216" y="1959430"/>
            <a:ext cx="10411097" cy="4480560"/>
          </a:xfrm>
          <a:solidFill>
            <a:schemeClr val="tx1"/>
          </a:solidFill>
        </p:spPr>
        <p:txBody>
          <a:bodyPr>
            <a:normAutofit/>
          </a:bodyPr>
          <a:lstStyle/>
          <a:p>
            <a:pPr marL="0" indent="0">
              <a:buNone/>
            </a:pPr>
            <a:r>
              <a:rPr lang="en-US" u="sng" dirty="0">
                <a:solidFill>
                  <a:schemeClr val="bg1"/>
                </a:solidFill>
              </a:rPr>
              <a:t>Essay instructions</a:t>
            </a:r>
            <a:endParaRPr lang="en-US" dirty="0">
              <a:solidFill>
                <a:schemeClr val="bg1"/>
              </a:solidFill>
            </a:endParaRPr>
          </a:p>
          <a:p>
            <a:pPr marL="0" indent="0">
              <a:buNone/>
            </a:pPr>
            <a:r>
              <a:rPr lang="en-US" dirty="0">
                <a:solidFill>
                  <a:schemeClr val="bg2"/>
                </a:solidFill>
              </a:rPr>
              <a:t>Using assigned readings from Module 1 and the editorials linked below, analyze the film Black Panther as a representation of Africa.  Who is the audience for the film and how does that shape the way that the film portrays Africa?</a:t>
            </a:r>
            <a:r>
              <a:rPr lang="en-US" dirty="0">
                <a:solidFill>
                  <a:schemeClr val="bg1"/>
                </a:solidFill>
              </a:rPr>
              <a:t>  </a:t>
            </a:r>
            <a:r>
              <a:rPr lang="en-US" i="1" dirty="0">
                <a:solidFill>
                  <a:schemeClr val="bg1"/>
                </a:solidFill>
              </a:rPr>
              <a:t>What kinds of stereotypes does the film utilize and why?  What kinds of images of Africa does the film portray?  To what extent does the film challenge stereotypes of Africa?  Identify examples - how might these examples transform the way </a:t>
            </a:r>
            <a:r>
              <a:rPr lang="en-US" i="1" dirty="0" err="1">
                <a:solidFill>
                  <a:schemeClr val="bg1"/>
                </a:solidFill>
              </a:rPr>
              <a:t>thatwe</a:t>
            </a:r>
            <a:r>
              <a:rPr lang="en-US" i="1" dirty="0">
                <a:solidFill>
                  <a:schemeClr val="bg1"/>
                </a:solidFill>
              </a:rPr>
              <a:t> understand Africa? </a:t>
            </a:r>
            <a:r>
              <a:rPr lang="en-US" dirty="0">
                <a:solidFill>
                  <a:schemeClr val="bg1"/>
                </a:solidFill>
              </a:rPr>
              <a:t> </a:t>
            </a:r>
            <a:r>
              <a:rPr lang="en-US" dirty="0">
                <a:solidFill>
                  <a:schemeClr val="accent4"/>
                </a:solidFill>
              </a:rPr>
              <a:t>What kinds of questions does the film raise for you?  For the general viewer?  How and why might African audiences view it differently?  How might we use this film to engage audiences in learning?</a:t>
            </a:r>
          </a:p>
          <a:p>
            <a:pPr fontAlgn="base"/>
            <a:r>
              <a:rPr lang="en-US" sz="1800" dirty="0">
                <a:solidFill>
                  <a:schemeClr val="bg2"/>
                </a:solidFill>
              </a:rPr>
              <a:t>LO 1: Explain social, economic, cultural and/or political phenomena in a global context.</a:t>
            </a:r>
          </a:p>
          <a:p>
            <a:pPr fontAlgn="base"/>
            <a:r>
              <a:rPr lang="en-US" sz="1800" i="1" dirty="0">
                <a:solidFill>
                  <a:schemeClr val="bg1"/>
                </a:solidFill>
              </a:rPr>
              <a:t>LO2: Explain how worldviews are shaped by differing historical, scientific, and/or cultural contexts.</a:t>
            </a:r>
          </a:p>
          <a:p>
            <a:pPr fontAlgn="base"/>
            <a:r>
              <a:rPr lang="en-US" sz="1800" dirty="0">
                <a:solidFill>
                  <a:schemeClr val="accent4"/>
                </a:solidFill>
              </a:rPr>
              <a:t>LO 3: Relate their worldview to those in communities outside of the US. [purple </a:t>
            </a:r>
            <a:r>
              <a:rPr lang="en-US" sz="1800" dirty="0" smtClean="0">
                <a:solidFill>
                  <a:schemeClr val="accent4"/>
                </a:solidFill>
              </a:rPr>
              <a:t>italics]</a:t>
            </a:r>
            <a:endParaRPr lang="en-US" sz="1800" dirty="0">
              <a:solidFill>
                <a:schemeClr val="accent4"/>
              </a:solidFill>
            </a:endParaRPr>
          </a:p>
          <a:p>
            <a:endParaRPr lang="en-US" dirty="0">
              <a:solidFill>
                <a:schemeClr val="bg1"/>
              </a:solidFill>
            </a:endParaRPr>
          </a:p>
          <a:p>
            <a:endParaRPr lang="en-US" dirty="0">
              <a:solidFill>
                <a:schemeClr val="bg1"/>
              </a:solidFill>
            </a:endParaRPr>
          </a:p>
          <a:p>
            <a:pPr marL="0" indent="0">
              <a:lnSpc>
                <a:spcPct val="107000"/>
              </a:lnSpc>
              <a:spcBef>
                <a:spcPts val="0"/>
              </a:spcBef>
              <a:spcAft>
                <a:spcPts val="800"/>
              </a:spcAft>
              <a:buNone/>
            </a:pPr>
            <a:endParaRPr lang="en-US" sz="1200" dirty="0">
              <a:solidFill>
                <a:schemeClr val="bg1"/>
              </a:solidFill>
            </a:endParaRPr>
          </a:p>
          <a:p>
            <a:pPr marL="0" marR="0" indent="0">
              <a:lnSpc>
                <a:spcPct val="107000"/>
              </a:lnSpc>
              <a:spcBef>
                <a:spcPts val="0"/>
              </a:spcBef>
              <a:spcAft>
                <a:spcPts val="800"/>
              </a:spcAft>
              <a:buNone/>
            </a:pPr>
            <a:endParaRPr lang="en-US" sz="240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242566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Selection Reminders</a:t>
            </a:r>
          </a:p>
        </p:txBody>
      </p:sp>
      <p:sp>
        <p:nvSpPr>
          <p:cNvPr id="3" name="Content Placeholder 2"/>
          <p:cNvSpPr>
            <a:spLocks noGrp="1"/>
          </p:cNvSpPr>
          <p:nvPr>
            <p:ph idx="1"/>
          </p:nvPr>
        </p:nvSpPr>
        <p:spPr/>
        <p:txBody>
          <a:bodyPr/>
          <a:lstStyle/>
          <a:p>
            <a:r>
              <a:rPr lang="en-US" sz="3000" dirty="0"/>
              <a:t>Your assignment(s) must elicit at least the moderate level.</a:t>
            </a:r>
          </a:p>
          <a:p>
            <a:r>
              <a:rPr lang="en-US" sz="3000" dirty="0"/>
              <a:t>The levels of rubric are implicational, so assignments that elicit the moderate and high levels can typically capture performance at the lower levels as well, which is ideal.</a:t>
            </a:r>
          </a:p>
          <a:p>
            <a:r>
              <a:rPr lang="en-US" sz="3000" dirty="0"/>
              <a:t>The assignment(s) should be selected from ones given toward the end of the semester to reflect </a:t>
            </a:r>
            <a:r>
              <a:rPr lang="en-US" sz="3000"/>
              <a:t>the full sum </a:t>
            </a:r>
            <a:r>
              <a:rPr lang="en-US" sz="3000" dirty="0"/>
              <a:t>of your students’ learning rather than only part of it.</a:t>
            </a:r>
          </a:p>
        </p:txBody>
      </p:sp>
    </p:spTree>
    <p:extLst>
      <p:ext uri="{BB962C8B-B14F-4D97-AF65-F5344CB8AC3E}">
        <p14:creationId xmlns:p14="http://schemas.microsoft.com/office/powerpoint/2010/main" val="109288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8" y="284176"/>
            <a:ext cx="10673265" cy="1508760"/>
          </a:xfrm>
        </p:spPr>
        <p:txBody>
          <a:bodyPr>
            <a:normAutofit/>
          </a:bodyPr>
          <a:lstStyle/>
          <a:p>
            <a:r>
              <a:rPr lang="en-US" b="1" dirty="0"/>
              <a:t>After today’s workshop:</a:t>
            </a:r>
            <a:br>
              <a:rPr lang="en-US" b="1" dirty="0"/>
            </a:br>
            <a:r>
              <a:rPr lang="en-US" dirty="0"/>
              <a:t>Score Sample Responses</a:t>
            </a:r>
          </a:p>
        </p:txBody>
      </p:sp>
      <p:sp>
        <p:nvSpPr>
          <p:cNvPr id="3" name="Content Placeholder 2"/>
          <p:cNvSpPr>
            <a:spLocks noGrp="1"/>
          </p:cNvSpPr>
          <p:nvPr>
            <p:ph idx="1"/>
          </p:nvPr>
        </p:nvSpPr>
        <p:spPr>
          <a:xfrm>
            <a:off x="1202919" y="2155371"/>
            <a:ext cx="9784080" cy="4482193"/>
          </a:xfrm>
        </p:spPr>
        <p:txBody>
          <a:bodyPr>
            <a:normAutofit fontScale="92500" lnSpcReduction="10000"/>
          </a:bodyPr>
          <a:lstStyle/>
          <a:p>
            <a:r>
              <a:rPr lang="en-US" sz="2800" dirty="0"/>
              <a:t>Try using your Gen Ed </a:t>
            </a:r>
            <a:r>
              <a:rPr lang="en-US" sz="2800" dirty="0">
                <a:hlinkClick r:id="rId3"/>
              </a:rPr>
              <a:t>rubric</a:t>
            </a:r>
            <a:r>
              <a:rPr lang="en-US" sz="2800" dirty="0"/>
              <a:t> to score former students’ responses. Comparing examples of </a:t>
            </a:r>
            <a:r>
              <a:rPr lang="en-US" sz="2800" dirty="0">
                <a:hlinkClick r:id="rId4"/>
              </a:rPr>
              <a:t>actual students’ responses </a:t>
            </a:r>
            <a:r>
              <a:rPr lang="en-US" sz="2800" dirty="0"/>
              <a:t>can help differentiate performance across the rubric’s levels and identify needed adjustments to the assignment’s design.</a:t>
            </a:r>
          </a:p>
          <a:p>
            <a:r>
              <a:rPr lang="en-US" sz="2800" dirty="0"/>
              <a:t>As you review student samples, ask yourself:</a:t>
            </a:r>
          </a:p>
          <a:p>
            <a:pPr marL="742950" lvl="1" indent="-514350">
              <a:buFont typeface="+mj-lt"/>
              <a:buAutoNum type="arabicPeriod"/>
            </a:pPr>
            <a:r>
              <a:rPr lang="en-US" sz="2800" dirty="0"/>
              <a:t>Do students actually perform or demonstrate the learning outcomes that the assignment was meant to elicit? </a:t>
            </a:r>
          </a:p>
          <a:p>
            <a:pPr marL="971550" lvl="2" indent="-514350">
              <a:buFont typeface="+mj-lt"/>
              <a:buAutoNum type="alphaLcPeriod"/>
            </a:pPr>
            <a:r>
              <a:rPr lang="en-US" sz="2600" dirty="0"/>
              <a:t>If not, what modifications to the assignment (or what other assignment) might work better?</a:t>
            </a:r>
            <a:endParaRPr lang="en-US" sz="2400" dirty="0"/>
          </a:p>
          <a:p>
            <a:pPr marL="742950" lvl="1" indent="-514350">
              <a:buFont typeface="+mj-lt"/>
              <a:buAutoNum type="arabicPeriod"/>
            </a:pPr>
            <a:r>
              <a:rPr lang="en-US" sz="2800" dirty="0"/>
              <a:t>What kind, amount, or quality of information differentiates a response at the high level from the moderate level?  What differentiates moderate from low?</a:t>
            </a:r>
          </a:p>
          <a:p>
            <a:endParaRPr lang="en-US" sz="3000" dirty="0"/>
          </a:p>
        </p:txBody>
      </p:sp>
    </p:spTree>
    <p:extLst>
      <p:ext uri="{BB962C8B-B14F-4D97-AF65-F5344CB8AC3E}">
        <p14:creationId xmlns:p14="http://schemas.microsoft.com/office/powerpoint/2010/main" val="23400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56" y="284176"/>
            <a:ext cx="9784080" cy="1508760"/>
          </a:xfrm>
        </p:spPr>
        <p:txBody>
          <a:bodyPr/>
          <a:lstStyle/>
          <a:p>
            <a:r>
              <a:rPr lang="en-US" dirty="0"/>
              <a:t>Using the Rubric in Canvas</a:t>
            </a:r>
          </a:p>
        </p:txBody>
      </p:sp>
      <p:sp>
        <p:nvSpPr>
          <p:cNvPr id="3" name="Content Placeholder 2"/>
          <p:cNvSpPr>
            <a:spLocks noGrp="1"/>
          </p:cNvSpPr>
          <p:nvPr>
            <p:ph idx="1"/>
          </p:nvPr>
        </p:nvSpPr>
        <p:spPr>
          <a:xfrm>
            <a:off x="213756" y="2174575"/>
            <a:ext cx="11875325" cy="1866084"/>
          </a:xfrm>
        </p:spPr>
        <p:txBody>
          <a:bodyPr>
            <a:normAutofit/>
          </a:bodyPr>
          <a:lstStyle/>
          <a:p>
            <a:r>
              <a:rPr lang="en-US" sz="2400" dirty="0"/>
              <a:t>Log in to your course/section(s) through Academica or directly at </a:t>
            </a:r>
            <a:r>
              <a:rPr lang="en-US" sz="2400" dirty="0">
                <a:hlinkClick r:id="rId3"/>
              </a:rPr>
              <a:t>https://canvas.wayne.edu</a:t>
            </a:r>
            <a:r>
              <a:rPr lang="en-US" sz="2400" dirty="0"/>
              <a:t> </a:t>
            </a:r>
          </a:p>
          <a:p>
            <a:r>
              <a:rPr lang="en-US" sz="2400" dirty="0"/>
              <a:t>Navigate to the </a:t>
            </a:r>
            <a:r>
              <a:rPr lang="en-US" sz="2400" b="1" dirty="0"/>
              <a:t>Assignments</a:t>
            </a:r>
            <a:r>
              <a:rPr lang="en-US" sz="2400" dirty="0"/>
              <a:t> section of your Gen Ed course</a:t>
            </a:r>
          </a:p>
          <a:p>
            <a:r>
              <a:rPr lang="en-US" sz="2400" dirty="0"/>
              <a:t>Find the module for </a:t>
            </a:r>
            <a:r>
              <a:rPr lang="en-US" sz="2400" i="1" dirty="0"/>
              <a:t>Gen Ed Assessment</a:t>
            </a:r>
            <a:r>
              <a:rPr lang="en-US" sz="2400" dirty="0"/>
              <a:t>. (Contact </a:t>
            </a:r>
            <a:r>
              <a:rPr lang="en-US" sz="2400" dirty="0">
                <a:hlinkClick r:id="rId4"/>
              </a:rPr>
              <a:t>gened@wayne.edu</a:t>
            </a:r>
            <a:r>
              <a:rPr lang="en-US" sz="2400" dirty="0"/>
              <a:t> if you can’t find it.)</a:t>
            </a:r>
          </a:p>
          <a:p>
            <a:endParaRPr lang="en-US" dirty="0"/>
          </a:p>
        </p:txBody>
      </p:sp>
      <p:pic>
        <p:nvPicPr>
          <p:cNvPr id="4" name="Picture 4">
            <a:extLst>
              <a:ext uri="{FF2B5EF4-FFF2-40B4-BE49-F238E27FC236}">
                <a16:creationId xmlns:a16="http://schemas.microsoft.com/office/drawing/2014/main" id="{F84DD8AC-2C6C-4282-A30F-1FD800D422BC}"/>
              </a:ext>
            </a:extLst>
          </p:cNvPr>
          <p:cNvPicPr>
            <a:picLocks noChangeAspect="1"/>
          </p:cNvPicPr>
          <p:nvPr/>
        </p:nvPicPr>
        <p:blipFill rotWithShape="1">
          <a:blip r:embed="rId5"/>
          <a:srcRect r="1164"/>
          <a:stretch/>
        </p:blipFill>
        <p:spPr>
          <a:xfrm>
            <a:off x="110199" y="5004613"/>
            <a:ext cx="11888214" cy="815725"/>
          </a:xfrm>
          <a:prstGeom prst="rect">
            <a:avLst/>
          </a:prstGeom>
          <a:ln>
            <a:solidFill>
              <a:schemeClr val="bg1"/>
            </a:solidFill>
          </a:ln>
        </p:spPr>
      </p:pic>
      <p:sp>
        <p:nvSpPr>
          <p:cNvPr id="5" name="TextBox 4"/>
          <p:cNvSpPr txBox="1"/>
          <p:nvPr/>
        </p:nvSpPr>
        <p:spPr>
          <a:xfrm>
            <a:off x="6330354" y="3877477"/>
            <a:ext cx="3579768" cy="923330"/>
          </a:xfrm>
          <a:prstGeom prst="rect">
            <a:avLst/>
          </a:prstGeom>
          <a:solidFill>
            <a:schemeClr val="tx1"/>
          </a:solidFill>
          <a:ln w="38100">
            <a:solidFill>
              <a:schemeClr val="accent3">
                <a:lumMod val="75000"/>
              </a:schemeClr>
            </a:solidFill>
          </a:ln>
        </p:spPr>
        <p:txBody>
          <a:bodyPr wrap="square" rtlCol="0">
            <a:spAutoFit/>
          </a:bodyPr>
          <a:lstStyle/>
          <a:p>
            <a:r>
              <a:rPr lang="en-US" dirty="0">
                <a:solidFill>
                  <a:schemeClr val="bg1"/>
                </a:solidFill>
              </a:rPr>
              <a:t>The circle/slash icon indicates that the module is not published. This is intentional. Please do not change it.</a:t>
            </a:r>
            <a:endParaRPr lang="en-US" dirty="0"/>
          </a:p>
        </p:txBody>
      </p:sp>
      <p:cxnSp>
        <p:nvCxnSpPr>
          <p:cNvPr id="6" name="Straight Arrow Connector 5" title="Arrow pointing to location of green check mark"/>
          <p:cNvCxnSpPr>
            <a:stCxn id="5" idx="3"/>
          </p:cNvCxnSpPr>
          <p:nvPr/>
        </p:nvCxnSpPr>
        <p:spPr>
          <a:xfrm>
            <a:off x="9910122" y="4339142"/>
            <a:ext cx="605478" cy="924836"/>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79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89" y="236674"/>
            <a:ext cx="9784080" cy="1508760"/>
          </a:xfrm>
        </p:spPr>
        <p:txBody>
          <a:bodyPr/>
          <a:lstStyle/>
          <a:p>
            <a:r>
              <a:rPr lang="en-US" dirty="0"/>
              <a:t>Navigate to the Gen Ed Assignment</a:t>
            </a:r>
          </a:p>
        </p:txBody>
      </p:sp>
      <p:sp>
        <p:nvSpPr>
          <p:cNvPr id="10" name="Content Placeholder 2"/>
          <p:cNvSpPr>
            <a:spLocks noGrp="1"/>
          </p:cNvSpPr>
          <p:nvPr>
            <p:ph idx="1"/>
          </p:nvPr>
        </p:nvSpPr>
        <p:spPr>
          <a:xfrm>
            <a:off x="213756" y="2051006"/>
            <a:ext cx="11875325" cy="598268"/>
          </a:xfrm>
        </p:spPr>
        <p:txBody>
          <a:bodyPr/>
          <a:lstStyle/>
          <a:p>
            <a:r>
              <a:rPr lang="en-US" sz="2400" dirty="0"/>
              <a:t>Open the module for </a:t>
            </a:r>
            <a:r>
              <a:rPr lang="en-US" sz="2400" i="1" dirty="0"/>
              <a:t>General Education Assessment </a:t>
            </a:r>
            <a:r>
              <a:rPr lang="en-US" sz="2400" dirty="0"/>
              <a:t>to see the assignment. </a:t>
            </a:r>
          </a:p>
        </p:txBody>
      </p:sp>
      <p:pic>
        <p:nvPicPr>
          <p:cNvPr id="4" name="Picture 5" descr="Graphical user interface, text, application, email&#10;&#10;Description automatically generated">
            <a:extLst>
              <a:ext uri="{FF2B5EF4-FFF2-40B4-BE49-F238E27FC236}">
                <a16:creationId xmlns:a16="http://schemas.microsoft.com/office/drawing/2014/main" id="{D3EAD354-DE06-4C83-9DD6-84D69F6C24AF}"/>
              </a:ext>
            </a:extLst>
          </p:cNvPr>
          <p:cNvPicPr>
            <a:picLocks noChangeAspect="1"/>
          </p:cNvPicPr>
          <p:nvPr/>
        </p:nvPicPr>
        <p:blipFill>
          <a:blip r:embed="rId2"/>
          <a:stretch>
            <a:fillRect/>
          </a:stretch>
        </p:blipFill>
        <p:spPr>
          <a:xfrm>
            <a:off x="811732" y="3445243"/>
            <a:ext cx="10199511" cy="1863202"/>
          </a:xfrm>
          <a:prstGeom prst="rect">
            <a:avLst/>
          </a:prstGeom>
        </p:spPr>
      </p:pic>
      <p:grpSp>
        <p:nvGrpSpPr>
          <p:cNvPr id="3" name="Group 2"/>
          <p:cNvGrpSpPr/>
          <p:nvPr/>
        </p:nvGrpSpPr>
        <p:grpSpPr>
          <a:xfrm>
            <a:off x="5578675" y="4658498"/>
            <a:ext cx="5590430" cy="2007278"/>
            <a:chOff x="6281530" y="4522304"/>
            <a:chExt cx="5590430" cy="1959523"/>
          </a:xfrm>
        </p:grpSpPr>
        <p:sp>
          <p:nvSpPr>
            <p:cNvPr id="5" name="TextBox 4"/>
            <p:cNvSpPr txBox="1"/>
            <p:nvPr/>
          </p:nvSpPr>
          <p:spPr>
            <a:xfrm>
              <a:off x="6281530" y="5281498"/>
              <a:ext cx="5590430" cy="1200329"/>
            </a:xfrm>
            <a:prstGeom prst="rect">
              <a:avLst/>
            </a:prstGeom>
            <a:solidFill>
              <a:schemeClr val="tx1"/>
            </a:solidFill>
            <a:ln w="38100">
              <a:solidFill>
                <a:schemeClr val="accent3">
                  <a:lumMod val="75000"/>
                </a:schemeClr>
              </a:solidFill>
            </a:ln>
          </p:spPr>
          <p:txBody>
            <a:bodyPr wrap="square" rtlCol="0">
              <a:spAutoFit/>
            </a:bodyPr>
            <a:lstStyle/>
            <a:p>
              <a:r>
                <a:rPr lang="en-US" dirty="0">
                  <a:solidFill>
                    <a:schemeClr val="bg1"/>
                  </a:solidFill>
                </a:rPr>
                <a:t>The green check mark indicates that the Canvas assignment is published, but students will not see it because the module is hidden. The Canvas assignment must be published for </a:t>
              </a:r>
              <a:r>
                <a:rPr lang="en-US" dirty="0" err="1">
                  <a:solidFill>
                    <a:schemeClr val="bg1"/>
                  </a:solidFill>
                </a:rPr>
                <a:t>SpeedGrader</a:t>
              </a:r>
              <a:r>
                <a:rPr lang="en-US" dirty="0">
                  <a:solidFill>
                    <a:schemeClr val="bg1"/>
                  </a:solidFill>
                </a:rPr>
                <a:t> to work.</a:t>
              </a:r>
              <a:endParaRPr lang="en-US" dirty="0"/>
            </a:p>
          </p:txBody>
        </p:sp>
        <p:cxnSp>
          <p:nvCxnSpPr>
            <p:cNvPr id="7" name="Straight Arrow Connector 6" title="Arrow pointing to location of green check mark"/>
            <p:cNvCxnSpPr>
              <a:stCxn id="5" idx="0"/>
            </p:cNvCxnSpPr>
            <p:nvPr/>
          </p:nvCxnSpPr>
          <p:spPr>
            <a:xfrm flipV="1">
              <a:off x="9076745" y="4522304"/>
              <a:ext cx="1707211" cy="759194"/>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07694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457201"/>
            <a:ext cx="10972800" cy="1004466"/>
          </a:xfrm>
        </p:spPr>
        <p:txBody>
          <a:bodyPr>
            <a:normAutofit fontScale="90000"/>
          </a:bodyPr>
          <a:lstStyle/>
          <a:p>
            <a:r>
              <a:rPr lang="en-US" dirty="0"/>
              <a:t>Canvas Assignment Description: </a:t>
            </a:r>
            <a:br>
              <a:rPr lang="en-US" dirty="0"/>
            </a:br>
            <a:r>
              <a:rPr lang="en-US" dirty="0"/>
              <a:t>Instructor View</a:t>
            </a:r>
          </a:p>
        </p:txBody>
      </p:sp>
      <p:sp>
        <p:nvSpPr>
          <p:cNvPr id="3" name="Content Placeholder 2"/>
          <p:cNvSpPr>
            <a:spLocks noGrp="1"/>
          </p:cNvSpPr>
          <p:nvPr>
            <p:ph idx="1"/>
          </p:nvPr>
        </p:nvSpPr>
        <p:spPr>
          <a:xfrm>
            <a:off x="755904" y="2339438"/>
            <a:ext cx="4937760" cy="4348991"/>
          </a:xfrm>
        </p:spPr>
        <p:txBody>
          <a:bodyPr>
            <a:normAutofit/>
          </a:bodyPr>
          <a:lstStyle/>
          <a:p>
            <a:r>
              <a:rPr lang="en-US" sz="2800" dirty="0"/>
              <a:t>Click on the Canvas assignment title to open it.</a:t>
            </a:r>
          </a:p>
          <a:p>
            <a:pPr lvl="1"/>
            <a:r>
              <a:rPr lang="en-US" sz="2400" dirty="0"/>
              <a:t>GEOC has not created an activity for your students to complete. </a:t>
            </a:r>
          </a:p>
          <a:p>
            <a:pPr lvl="1"/>
            <a:r>
              <a:rPr lang="en-US" sz="2400" dirty="0"/>
              <a:t>Instead, the Canvas assignment is just a placeholder. It has instructions for how to use a course assignment for Gen Ed assessment, too.</a:t>
            </a:r>
          </a:p>
        </p:txBody>
      </p:sp>
      <p:pic>
        <p:nvPicPr>
          <p:cNvPr id="4" name="Picture 5" descr="Text&#10;&#10;Description automatically generated">
            <a:extLst>
              <a:ext uri="{FF2B5EF4-FFF2-40B4-BE49-F238E27FC236}">
                <a16:creationId xmlns:a16="http://schemas.microsoft.com/office/drawing/2014/main" id="{06669B4C-FA2E-462D-A3CF-BF03823A1317}"/>
              </a:ext>
            </a:extLst>
          </p:cNvPr>
          <p:cNvPicPr>
            <a:picLocks noChangeAspect="1"/>
          </p:cNvPicPr>
          <p:nvPr/>
        </p:nvPicPr>
        <p:blipFill>
          <a:blip r:embed="rId2"/>
          <a:stretch>
            <a:fillRect/>
          </a:stretch>
        </p:blipFill>
        <p:spPr>
          <a:xfrm>
            <a:off x="6570134" y="1964701"/>
            <a:ext cx="4741333" cy="4435665"/>
          </a:xfrm>
          <a:prstGeom prst="rect">
            <a:avLst/>
          </a:prstGeom>
        </p:spPr>
      </p:pic>
    </p:spTree>
    <p:extLst>
      <p:ext uri="{BB962C8B-B14F-4D97-AF65-F5344CB8AC3E}">
        <p14:creationId xmlns:p14="http://schemas.microsoft.com/office/powerpoint/2010/main" val="180923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202919" y="2541318"/>
            <a:ext cx="9784080" cy="3676601"/>
          </a:xfrm>
        </p:spPr>
        <p:txBody>
          <a:bodyPr/>
          <a:lstStyle/>
          <a:p>
            <a:r>
              <a:rPr lang="en-US" dirty="0"/>
              <a:t>Goals of Gen Ed assessment</a:t>
            </a:r>
          </a:p>
          <a:p>
            <a:r>
              <a:rPr lang="en-US" dirty="0"/>
              <a:t>Instructor responsibilities</a:t>
            </a:r>
          </a:p>
          <a:p>
            <a:r>
              <a:rPr lang="en-US" dirty="0"/>
              <a:t>Example: Cultural Inquiry (CI) and Global Learning (GL) learning outcomes and rubric</a:t>
            </a:r>
          </a:p>
          <a:p>
            <a:r>
              <a:rPr lang="en-US" dirty="0"/>
              <a:t>Selecting assignments</a:t>
            </a:r>
          </a:p>
          <a:p>
            <a:r>
              <a:rPr lang="en-US" dirty="0"/>
              <a:t>Using the Gen Ed rubric in Canvas</a:t>
            </a:r>
          </a:p>
          <a:p>
            <a:r>
              <a:rPr lang="en-US" dirty="0"/>
              <a:t>Non-rubric scoring</a:t>
            </a:r>
          </a:p>
          <a:p>
            <a:r>
              <a:rPr lang="en-US" dirty="0"/>
              <a:t>Where to get help</a:t>
            </a:r>
          </a:p>
        </p:txBody>
      </p:sp>
    </p:spTree>
    <p:extLst>
      <p:ext uri="{BB962C8B-B14F-4D97-AF65-F5344CB8AC3E}">
        <p14:creationId xmlns:p14="http://schemas.microsoft.com/office/powerpoint/2010/main" val="467388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20" y="284176"/>
            <a:ext cx="10193579" cy="1508760"/>
          </a:xfrm>
        </p:spPr>
        <p:txBody>
          <a:bodyPr/>
          <a:lstStyle/>
          <a:p>
            <a:r>
              <a:rPr lang="en-US" dirty="0"/>
              <a:t>Use </a:t>
            </a:r>
            <a:r>
              <a:rPr lang="en-US" dirty="0" err="1"/>
              <a:t>SpeedGrader</a:t>
            </a:r>
            <a:r>
              <a:rPr lang="en-US" dirty="0"/>
              <a:t> to Access the Rubric</a:t>
            </a:r>
          </a:p>
        </p:txBody>
      </p:sp>
      <p:pic>
        <p:nvPicPr>
          <p:cNvPr id="8" name="Picture 8" descr="Graphical user interface&#10;&#10;Description automatically generated">
            <a:extLst>
              <a:ext uri="{FF2B5EF4-FFF2-40B4-BE49-F238E27FC236}">
                <a16:creationId xmlns:a16="http://schemas.microsoft.com/office/drawing/2014/main" id="{9982F637-8FB7-418E-A2EB-CD128FF7B852}"/>
              </a:ext>
            </a:extLst>
          </p:cNvPr>
          <p:cNvPicPr>
            <a:picLocks noGrp="1" noChangeAspect="1"/>
          </p:cNvPicPr>
          <p:nvPr>
            <p:ph idx="1"/>
          </p:nvPr>
        </p:nvPicPr>
        <p:blipFill>
          <a:blip r:embed="rId2"/>
          <a:stretch>
            <a:fillRect/>
          </a:stretch>
        </p:blipFill>
        <p:spPr>
          <a:xfrm>
            <a:off x="994075" y="3089598"/>
            <a:ext cx="9784080" cy="2705159"/>
          </a:xfrm>
        </p:spPr>
      </p:pic>
      <p:sp>
        <p:nvSpPr>
          <p:cNvPr id="5" name="TextBox 4"/>
          <p:cNvSpPr txBox="1"/>
          <p:nvPr/>
        </p:nvSpPr>
        <p:spPr>
          <a:xfrm>
            <a:off x="6028067" y="1649477"/>
            <a:ext cx="1600920" cy="1477328"/>
          </a:xfrm>
          <a:prstGeom prst="rect">
            <a:avLst/>
          </a:prstGeom>
          <a:solidFill>
            <a:schemeClr val="tx1"/>
          </a:solidFill>
          <a:ln w="38100">
            <a:solidFill>
              <a:schemeClr val="accent3">
                <a:lumMod val="75000"/>
              </a:schemeClr>
            </a:solidFill>
          </a:ln>
        </p:spPr>
        <p:txBody>
          <a:bodyPr wrap="square" rtlCol="0">
            <a:spAutoFit/>
          </a:bodyPr>
          <a:lstStyle/>
          <a:p>
            <a:r>
              <a:rPr lang="en-US" b="1" dirty="0">
                <a:solidFill>
                  <a:schemeClr val="bg1"/>
                </a:solidFill>
              </a:rPr>
              <a:t>Click on </a:t>
            </a:r>
            <a:r>
              <a:rPr lang="en-US" b="1" dirty="0" err="1">
                <a:solidFill>
                  <a:schemeClr val="bg1"/>
                </a:solidFill>
              </a:rPr>
              <a:t>SpeedGrader</a:t>
            </a:r>
            <a:r>
              <a:rPr lang="en-US" b="1" dirty="0">
                <a:solidFill>
                  <a:schemeClr val="bg1"/>
                </a:solidFill>
              </a:rPr>
              <a:t> within the assignment to use the rubric</a:t>
            </a:r>
          </a:p>
        </p:txBody>
      </p:sp>
      <p:cxnSp>
        <p:nvCxnSpPr>
          <p:cNvPr id="6" name="Straight Arrow Connector 5" title="Location of SpeedGrader in Canvas"/>
          <p:cNvCxnSpPr/>
          <p:nvPr/>
        </p:nvCxnSpPr>
        <p:spPr>
          <a:xfrm>
            <a:off x="7651565" y="2170824"/>
            <a:ext cx="1258068" cy="1297809"/>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229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 Display in Canvas Example</a:t>
            </a:r>
          </a:p>
        </p:txBody>
      </p:sp>
      <p:pic>
        <p:nvPicPr>
          <p:cNvPr id="4" name="Picture 7">
            <a:extLst>
              <a:ext uri="{FF2B5EF4-FFF2-40B4-BE49-F238E27FC236}">
                <a16:creationId xmlns:a16="http://schemas.microsoft.com/office/drawing/2014/main" id="{ED6E8625-09C4-4844-A4FA-AC0C15912DCD}"/>
              </a:ext>
            </a:extLst>
          </p:cNvPr>
          <p:cNvPicPr>
            <a:picLocks noChangeAspect="1"/>
          </p:cNvPicPr>
          <p:nvPr/>
        </p:nvPicPr>
        <p:blipFill>
          <a:blip r:embed="rId2"/>
          <a:stretch>
            <a:fillRect/>
          </a:stretch>
        </p:blipFill>
        <p:spPr>
          <a:xfrm>
            <a:off x="1100524" y="284176"/>
            <a:ext cx="10205765" cy="6224320"/>
          </a:xfrm>
          <a:prstGeom prst="rect">
            <a:avLst/>
          </a:prstGeom>
        </p:spPr>
      </p:pic>
      <p:sp>
        <p:nvSpPr>
          <p:cNvPr id="6" name="TextBox 5"/>
          <p:cNvSpPr txBox="1"/>
          <p:nvPr/>
        </p:nvSpPr>
        <p:spPr>
          <a:xfrm>
            <a:off x="7572454" y="2841861"/>
            <a:ext cx="2984796" cy="1509490"/>
          </a:xfrm>
          <a:prstGeom prst="rect">
            <a:avLst/>
          </a:prstGeom>
          <a:solidFill>
            <a:srgbClr val="00B050"/>
          </a:solidFill>
          <a:ln w="38100">
            <a:solidFill>
              <a:schemeClr val="accent3">
                <a:lumMod val="75000"/>
              </a:schemeClr>
            </a:solidFill>
          </a:ln>
        </p:spPr>
        <p:txBody>
          <a:bodyPr wrap="square" rtlCol="0">
            <a:spAutoFit/>
          </a:bodyPr>
          <a:lstStyle/>
          <a:p>
            <a:r>
              <a:rPr lang="en-US" b="1" dirty="0"/>
              <a:t>Click on the relevant score in the rubric for each outcome. Click SAVE at the bottom of the rubric when you’re done.</a:t>
            </a:r>
          </a:p>
        </p:txBody>
      </p:sp>
      <p:cxnSp>
        <p:nvCxnSpPr>
          <p:cNvPr id="7" name="Straight Arrow Connector 6" title="Location of sample score 1 on rubric"/>
          <p:cNvCxnSpPr>
            <a:stCxn id="6" idx="1"/>
          </p:cNvCxnSpPr>
          <p:nvPr/>
        </p:nvCxnSpPr>
        <p:spPr>
          <a:xfrm flipH="1" flipV="1">
            <a:off x="6203407" y="2797437"/>
            <a:ext cx="1369047" cy="799169"/>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title="Location of sample score 2 on rubric"/>
          <p:cNvCxnSpPr>
            <a:stCxn id="6" idx="1"/>
          </p:cNvCxnSpPr>
          <p:nvPr/>
        </p:nvCxnSpPr>
        <p:spPr>
          <a:xfrm flipH="1">
            <a:off x="7337038" y="3596606"/>
            <a:ext cx="235416" cy="849233"/>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96957" y="3453519"/>
            <a:ext cx="1735656" cy="2585323"/>
          </a:xfrm>
          <a:prstGeom prst="rect">
            <a:avLst/>
          </a:prstGeom>
          <a:solidFill>
            <a:srgbClr val="00B050"/>
          </a:solidFill>
          <a:ln w="38100">
            <a:solidFill>
              <a:schemeClr val="accent3">
                <a:lumMod val="75000"/>
              </a:schemeClr>
            </a:solidFill>
          </a:ln>
        </p:spPr>
        <p:txBody>
          <a:bodyPr wrap="square" rtlCol="0">
            <a:spAutoFit/>
          </a:bodyPr>
          <a:lstStyle/>
          <a:p>
            <a:r>
              <a:rPr lang="en-US" b="1" dirty="0"/>
              <a:t>This message will appear for every student because they won’t directly attach their work to this Canvas assignment.</a:t>
            </a:r>
          </a:p>
        </p:txBody>
      </p:sp>
      <p:cxnSp>
        <p:nvCxnSpPr>
          <p:cNvPr id="16" name="Straight Arrow Connector 15" title="Canvas message: This student does not have a submission for this assignment"/>
          <p:cNvCxnSpPr>
            <a:cxnSpLocks/>
            <a:stCxn id="14" idx="0"/>
          </p:cNvCxnSpPr>
          <p:nvPr/>
        </p:nvCxnSpPr>
        <p:spPr>
          <a:xfrm flipV="1">
            <a:off x="1764785" y="3015049"/>
            <a:ext cx="0" cy="438470"/>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252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684" y="284176"/>
            <a:ext cx="10353675" cy="1508760"/>
          </a:xfrm>
        </p:spPr>
        <p:txBody>
          <a:bodyPr/>
          <a:lstStyle/>
          <a:p>
            <a:r>
              <a:rPr lang="en-US" dirty="0"/>
              <a:t>Save after each student; Ignore Points</a:t>
            </a:r>
          </a:p>
        </p:txBody>
      </p:sp>
      <p:pic>
        <p:nvPicPr>
          <p:cNvPr id="3" name="Picture 8">
            <a:extLst>
              <a:ext uri="{FF2B5EF4-FFF2-40B4-BE49-F238E27FC236}">
                <a16:creationId xmlns:a16="http://schemas.microsoft.com/office/drawing/2014/main" id="{EF74C722-6027-4F18-9F44-86014B7BC03F}"/>
              </a:ext>
            </a:extLst>
          </p:cNvPr>
          <p:cNvPicPr>
            <a:picLocks noChangeAspect="1"/>
          </p:cNvPicPr>
          <p:nvPr/>
        </p:nvPicPr>
        <p:blipFill>
          <a:blip r:embed="rId2"/>
          <a:stretch>
            <a:fillRect/>
          </a:stretch>
        </p:blipFill>
        <p:spPr>
          <a:xfrm>
            <a:off x="948267" y="2084493"/>
            <a:ext cx="10267243" cy="4128346"/>
          </a:xfrm>
          <a:prstGeom prst="rect">
            <a:avLst/>
          </a:prstGeom>
        </p:spPr>
      </p:pic>
      <p:sp>
        <p:nvSpPr>
          <p:cNvPr id="5" name="TextBox 4"/>
          <p:cNvSpPr txBox="1"/>
          <p:nvPr/>
        </p:nvSpPr>
        <p:spPr>
          <a:xfrm>
            <a:off x="6181695" y="3184119"/>
            <a:ext cx="1600920" cy="2031325"/>
          </a:xfrm>
          <a:prstGeom prst="rect">
            <a:avLst/>
          </a:prstGeom>
          <a:solidFill>
            <a:srgbClr val="00B050"/>
          </a:solidFill>
          <a:ln w="38100">
            <a:solidFill>
              <a:schemeClr val="accent3">
                <a:lumMod val="75000"/>
              </a:schemeClr>
            </a:solidFill>
          </a:ln>
        </p:spPr>
        <p:txBody>
          <a:bodyPr wrap="square" rtlCol="0">
            <a:spAutoFit/>
          </a:bodyPr>
          <a:lstStyle/>
          <a:p>
            <a:pPr algn="ctr"/>
            <a:r>
              <a:rPr lang="en-US" b="1" dirty="0"/>
              <a:t>Points are just default placeholders. They do not affect students’ grades.</a:t>
            </a:r>
          </a:p>
        </p:txBody>
      </p:sp>
      <p:cxnSp>
        <p:nvCxnSpPr>
          <p:cNvPr id="6" name="Straight Arrow Connector 5" title="Location of arrow to move to next student"/>
          <p:cNvCxnSpPr/>
          <p:nvPr/>
        </p:nvCxnSpPr>
        <p:spPr>
          <a:xfrm flipV="1">
            <a:off x="7799549" y="3546389"/>
            <a:ext cx="1072602" cy="517926"/>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title="Location of arrow to move to next student"/>
          <p:cNvCxnSpPr/>
          <p:nvPr/>
        </p:nvCxnSpPr>
        <p:spPr>
          <a:xfrm>
            <a:off x="7804120" y="4103825"/>
            <a:ext cx="1308836" cy="937732"/>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 name="Oval 3" title="Highlight for location of the Assignments tab"/>
          <p:cNvSpPr/>
          <p:nvPr/>
        </p:nvSpPr>
        <p:spPr>
          <a:xfrm>
            <a:off x="9112956" y="4942703"/>
            <a:ext cx="1983411" cy="60707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title="Highlight for location of the Assignments tab"/>
          <p:cNvSpPr/>
          <p:nvPr/>
        </p:nvSpPr>
        <p:spPr>
          <a:xfrm>
            <a:off x="959556" y="5293672"/>
            <a:ext cx="1005168" cy="76676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12956" y="3645243"/>
            <a:ext cx="389390" cy="2718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title="Highlight for location of the Assignments tab"/>
          <p:cNvSpPr/>
          <p:nvPr/>
        </p:nvSpPr>
        <p:spPr>
          <a:xfrm>
            <a:off x="8952318" y="2927424"/>
            <a:ext cx="1581664" cy="949349"/>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64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44" y="253312"/>
            <a:ext cx="9784080" cy="1508760"/>
          </a:xfrm>
        </p:spPr>
        <p:txBody>
          <a:bodyPr/>
          <a:lstStyle/>
          <a:p>
            <a:r>
              <a:rPr lang="en-US" dirty="0"/>
              <a:t>Move to the Next Student</a:t>
            </a:r>
          </a:p>
        </p:txBody>
      </p:sp>
      <p:sp>
        <p:nvSpPr>
          <p:cNvPr id="9" name="TextBox 8"/>
          <p:cNvSpPr txBox="1"/>
          <p:nvPr/>
        </p:nvSpPr>
        <p:spPr>
          <a:xfrm>
            <a:off x="2400075" y="6105816"/>
            <a:ext cx="7390852" cy="369332"/>
          </a:xfrm>
          <a:prstGeom prst="rect">
            <a:avLst/>
          </a:prstGeom>
          <a:solidFill>
            <a:schemeClr val="tx1"/>
          </a:solidFill>
          <a:ln w="38100">
            <a:solidFill>
              <a:srgbClr val="00B050"/>
            </a:solidFill>
          </a:ln>
        </p:spPr>
        <p:txBody>
          <a:bodyPr wrap="square" rtlCol="0">
            <a:spAutoFit/>
          </a:bodyPr>
          <a:lstStyle/>
          <a:p>
            <a:r>
              <a:rPr lang="en-US" b="1" dirty="0">
                <a:solidFill>
                  <a:schemeClr val="bg1"/>
                </a:solidFill>
              </a:rPr>
              <a:t>When you’re done with the last student, close the </a:t>
            </a:r>
            <a:r>
              <a:rPr lang="en-US" b="1" dirty="0" err="1">
                <a:solidFill>
                  <a:schemeClr val="bg1"/>
                </a:solidFill>
              </a:rPr>
              <a:t>SpeedGrader</a:t>
            </a:r>
            <a:r>
              <a:rPr lang="en-US" b="1" dirty="0">
                <a:solidFill>
                  <a:schemeClr val="bg1"/>
                </a:solidFill>
              </a:rPr>
              <a:t> window.</a:t>
            </a:r>
          </a:p>
        </p:txBody>
      </p:sp>
      <p:pic>
        <p:nvPicPr>
          <p:cNvPr id="8" name="Picture 9" descr="Table&#10;&#10;Description automatically generated">
            <a:extLst>
              <a:ext uri="{FF2B5EF4-FFF2-40B4-BE49-F238E27FC236}">
                <a16:creationId xmlns:a16="http://schemas.microsoft.com/office/drawing/2014/main" id="{FD199DDE-253C-4D2E-B041-16D552558560}"/>
              </a:ext>
            </a:extLst>
          </p:cNvPr>
          <p:cNvPicPr>
            <a:picLocks noGrp="1" noChangeAspect="1"/>
          </p:cNvPicPr>
          <p:nvPr>
            <p:ph idx="1"/>
          </p:nvPr>
        </p:nvPicPr>
        <p:blipFill>
          <a:blip r:embed="rId2"/>
          <a:stretch>
            <a:fillRect/>
          </a:stretch>
        </p:blipFill>
        <p:spPr>
          <a:xfrm>
            <a:off x="971497" y="2237095"/>
            <a:ext cx="10224347" cy="3326431"/>
          </a:xfrm>
        </p:spPr>
      </p:pic>
      <p:sp>
        <p:nvSpPr>
          <p:cNvPr id="5" name="TextBox 4"/>
          <p:cNvSpPr txBox="1"/>
          <p:nvPr/>
        </p:nvSpPr>
        <p:spPr>
          <a:xfrm>
            <a:off x="8614904" y="3056775"/>
            <a:ext cx="1600920" cy="1200329"/>
          </a:xfrm>
          <a:prstGeom prst="rect">
            <a:avLst/>
          </a:prstGeom>
          <a:solidFill>
            <a:srgbClr val="00B050"/>
          </a:solidFill>
          <a:ln w="38100">
            <a:solidFill>
              <a:schemeClr val="accent3">
                <a:lumMod val="75000"/>
              </a:schemeClr>
            </a:solidFill>
          </a:ln>
        </p:spPr>
        <p:txBody>
          <a:bodyPr wrap="square" rtlCol="0">
            <a:spAutoFit/>
          </a:bodyPr>
          <a:lstStyle/>
          <a:p>
            <a:r>
              <a:rPr lang="en-US" b="1" dirty="0"/>
              <a:t>Click on the arrow to move to the next student.</a:t>
            </a:r>
          </a:p>
        </p:txBody>
      </p:sp>
      <p:cxnSp>
        <p:nvCxnSpPr>
          <p:cNvPr id="6" name="Straight Arrow Connector 5" title="Location of arrow to move to next student"/>
          <p:cNvCxnSpPr>
            <a:stCxn id="5" idx="3"/>
          </p:cNvCxnSpPr>
          <p:nvPr/>
        </p:nvCxnSpPr>
        <p:spPr>
          <a:xfrm flipV="1">
            <a:off x="10215824" y="2554357"/>
            <a:ext cx="677463" cy="1102583"/>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0076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00" y="311885"/>
            <a:ext cx="10591917" cy="1508760"/>
          </a:xfrm>
        </p:spPr>
        <p:txBody>
          <a:bodyPr/>
          <a:lstStyle/>
          <a:p>
            <a:r>
              <a:rPr lang="en-US"/>
              <a:t>Assignments That Don’t Use Rubrics Pt. 1</a:t>
            </a:r>
          </a:p>
        </p:txBody>
      </p:sp>
      <p:sp>
        <p:nvSpPr>
          <p:cNvPr id="3" name="Content Placeholder 2"/>
          <p:cNvSpPr>
            <a:spLocks noGrp="1"/>
          </p:cNvSpPr>
          <p:nvPr>
            <p:ph idx="1"/>
          </p:nvPr>
        </p:nvSpPr>
        <p:spPr>
          <a:xfrm>
            <a:off x="1202919" y="2207490"/>
            <a:ext cx="10046972" cy="4424219"/>
          </a:xfrm>
        </p:spPr>
        <p:txBody>
          <a:bodyPr/>
          <a:lstStyle/>
          <a:p>
            <a:pPr marL="0" indent="0">
              <a:buNone/>
            </a:pPr>
            <a:r>
              <a:rPr lang="en-US"/>
              <a:t>Not all courses give assignments that work with rubric scoring. Large classes with multiple choice exams only would be one example. </a:t>
            </a:r>
          </a:p>
          <a:p>
            <a:pPr marL="0" indent="0">
              <a:buNone/>
            </a:pPr>
            <a:r>
              <a:rPr lang="en-US"/>
              <a:t>To address this situation, GEOC has created an alternate assessment option that still uses a course assignment, but is submitted in Excel. To begin:</a:t>
            </a:r>
          </a:p>
          <a:p>
            <a:pPr marL="457200" indent="-457200">
              <a:buFont typeface="+mj-lt"/>
              <a:buAutoNum type="arabicPeriod"/>
            </a:pPr>
            <a:r>
              <a:rPr lang="en-US"/>
              <a:t>“Blueprint” your assignment – Which items or sections elicit evidence of each Gen Ed learning outcome at the moderate level or higher?</a:t>
            </a:r>
          </a:p>
          <a:p>
            <a:pPr lvl="2"/>
            <a:r>
              <a:rPr lang="en-US"/>
              <a:t>Example: Final exam questions 1-5 elicit evidence of CI LO 1, questions 6-10 elicit evidence of CI LO2</a:t>
            </a:r>
          </a:p>
          <a:p>
            <a:pPr lvl="3"/>
            <a:r>
              <a:rPr lang="en-US"/>
              <a:t>Out of those items or sections, which elicit at least the Moderate level of the rubric?</a:t>
            </a:r>
          </a:p>
          <a:p>
            <a:pPr marL="457200" indent="-457200">
              <a:buFont typeface="+mj-lt"/>
              <a:buAutoNum type="arabicPeriod"/>
            </a:pPr>
            <a:r>
              <a:rPr lang="en-US"/>
              <a:t>Identify a range of scores on the items for each learning outcome that corresponds to each level of the rubric. </a:t>
            </a:r>
          </a:p>
        </p:txBody>
      </p:sp>
    </p:spTree>
    <p:extLst>
      <p:ext uri="{BB962C8B-B14F-4D97-AF65-F5344CB8AC3E}">
        <p14:creationId xmlns:p14="http://schemas.microsoft.com/office/powerpoint/2010/main" val="4165988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11" y="284176"/>
            <a:ext cx="11065162" cy="1508760"/>
          </a:xfrm>
        </p:spPr>
        <p:txBody>
          <a:bodyPr/>
          <a:lstStyle/>
          <a:p>
            <a:r>
              <a:rPr lang="en-US"/>
              <a:t>Blueprinting/Alignment Example</a:t>
            </a:r>
          </a:p>
        </p:txBody>
      </p:sp>
      <p:graphicFrame>
        <p:nvGraphicFramePr>
          <p:cNvPr id="7" name="Content Placeholder 3" title="Quantitative Experience rubric"/>
          <p:cNvGraphicFramePr>
            <a:graphicFrameLocks noGrp="1"/>
          </p:cNvGraphicFramePr>
          <p:nvPr>
            <p:ph idx="4294967295"/>
          </p:nvPr>
        </p:nvGraphicFramePr>
        <p:xfrm>
          <a:off x="5578767" y="2159159"/>
          <a:ext cx="6594761" cy="2391384"/>
        </p:xfrm>
        <a:graphic>
          <a:graphicData uri="http://schemas.openxmlformats.org/drawingml/2006/table">
            <a:tbl>
              <a:tblPr>
                <a:tableStyleId>{5C22544A-7EE6-4342-B048-85BDC9FD1C3A}</a:tableStyleId>
              </a:tblPr>
              <a:tblGrid>
                <a:gridCol w="1311563">
                  <a:extLst>
                    <a:ext uri="{9D8B030D-6E8A-4147-A177-3AD203B41FA5}">
                      <a16:colId xmlns:a16="http://schemas.microsoft.com/office/drawing/2014/main" val="3215921287"/>
                    </a:ext>
                  </a:extLst>
                </a:gridCol>
                <a:gridCol w="1422400">
                  <a:extLst>
                    <a:ext uri="{9D8B030D-6E8A-4147-A177-3AD203B41FA5}">
                      <a16:colId xmlns:a16="http://schemas.microsoft.com/office/drawing/2014/main" val="2136059345"/>
                    </a:ext>
                  </a:extLst>
                </a:gridCol>
                <a:gridCol w="1459345">
                  <a:extLst>
                    <a:ext uri="{9D8B030D-6E8A-4147-A177-3AD203B41FA5}">
                      <a16:colId xmlns:a16="http://schemas.microsoft.com/office/drawing/2014/main" val="2065522171"/>
                    </a:ext>
                  </a:extLst>
                </a:gridCol>
                <a:gridCol w="1163782">
                  <a:extLst>
                    <a:ext uri="{9D8B030D-6E8A-4147-A177-3AD203B41FA5}">
                      <a16:colId xmlns:a16="http://schemas.microsoft.com/office/drawing/2014/main" val="4137201015"/>
                    </a:ext>
                  </a:extLst>
                </a:gridCol>
                <a:gridCol w="1237671">
                  <a:extLst>
                    <a:ext uri="{9D8B030D-6E8A-4147-A177-3AD203B41FA5}">
                      <a16:colId xmlns:a16="http://schemas.microsoft.com/office/drawing/2014/main" val="2792421284"/>
                    </a:ext>
                  </a:extLst>
                </a:gridCol>
              </a:tblGrid>
              <a:tr h="270088">
                <a:tc>
                  <a:txBody>
                    <a:bodyPr/>
                    <a:lstStyle/>
                    <a:p>
                      <a:pPr marL="0" marR="0">
                        <a:lnSpc>
                          <a:spcPct val="115000"/>
                        </a:lnSpc>
                        <a:spcBef>
                          <a:spcPts val="0"/>
                        </a:spcBef>
                        <a:spcAft>
                          <a:spcPts val="0"/>
                        </a:spcAft>
                      </a:pPr>
                      <a:r>
                        <a:rPr lang="en-US" sz="1500" b="1">
                          <a:solidFill>
                            <a:schemeClr val="tx1"/>
                          </a:solidFill>
                          <a:effectLst/>
                        </a:rPr>
                        <a:t>CI Learning Outcome</a:t>
                      </a:r>
                      <a:endParaRPr lang="en-US" sz="15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500" b="1">
                          <a:solidFill>
                            <a:schemeClr val="tx1"/>
                          </a:solidFill>
                          <a:effectLst/>
                        </a:rPr>
                        <a:t>High</a:t>
                      </a: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500" b="1">
                          <a:solidFill>
                            <a:schemeClr val="tx1"/>
                          </a:solidFill>
                          <a:effectLst/>
                        </a:rPr>
                        <a:t>Moderate</a:t>
                      </a: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500" b="1">
                          <a:solidFill>
                            <a:schemeClr val="tx1"/>
                          </a:solidFill>
                          <a:effectLst/>
                        </a:rPr>
                        <a:t>Low</a:t>
                      </a: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500" b="1">
                          <a:solidFill>
                            <a:schemeClr val="tx1"/>
                          </a:solidFill>
                          <a:effectLst/>
                        </a:rPr>
                        <a:t>Little to No Evidence</a:t>
                      </a:r>
                      <a:endParaRPr lang="en-US" sz="15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503436676"/>
                  </a:ext>
                </a:extLst>
              </a:tr>
              <a:tr h="1208252">
                <a:tc>
                  <a:txBody>
                    <a:bodyPr/>
                    <a:lstStyle/>
                    <a:p>
                      <a:pPr marL="0" marR="0">
                        <a:lnSpc>
                          <a:spcPct val="115000"/>
                        </a:lnSpc>
                        <a:spcBef>
                          <a:spcPts val="0"/>
                        </a:spcBef>
                        <a:spcAft>
                          <a:spcPts val="0"/>
                        </a:spcAft>
                      </a:pPr>
                      <a:r>
                        <a:rPr lang="en-US" sz="1600" b="1">
                          <a:solidFill>
                            <a:schemeClr val="bg1"/>
                          </a:solidFill>
                          <a:effectLst/>
                        </a:rPr>
                        <a:t>LO1: </a:t>
                      </a:r>
                      <a:r>
                        <a:rPr lang="en-US" sz="1600" b="0" i="0" u="none" strike="noStrike" kern="1200" baseline="0">
                          <a:solidFill>
                            <a:schemeClr val="bg1"/>
                          </a:solidFill>
                          <a:latin typeface="+mn-lt"/>
                          <a:ea typeface="+mn-ea"/>
                          <a:cs typeface="+mn-cs"/>
                        </a:rPr>
                        <a:t>Explain basic concepts in artistic or humanistic analysis.</a:t>
                      </a:r>
                      <a:endParaRPr lang="en-US" sz="1600" b="1">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b="0" i="1" u="none" strike="noStrike" kern="1200" baseline="0">
                          <a:solidFill>
                            <a:schemeClr val="dk1"/>
                          </a:solidFill>
                          <a:latin typeface="+mn-lt"/>
                          <a:ea typeface="+mn-ea"/>
                          <a:cs typeface="+mn-cs"/>
                        </a:rPr>
                        <a:t>Applies</a:t>
                      </a:r>
                      <a:r>
                        <a:rPr lang="en-US" sz="1600" b="0" i="0" u="none" strike="noStrike" kern="1200" baseline="0">
                          <a:solidFill>
                            <a:schemeClr val="dk1"/>
                          </a:solidFill>
                          <a:latin typeface="+mn-lt"/>
                          <a:ea typeface="+mn-ea"/>
                          <a:cs typeface="+mn-cs"/>
                        </a:rPr>
                        <a:t> different concepts</a:t>
                      </a:r>
                    </a:p>
                    <a:p>
                      <a:r>
                        <a:rPr lang="en-US" sz="1600" b="0" i="0" u="none" strike="noStrike" kern="1200" baseline="0">
                          <a:solidFill>
                            <a:schemeClr val="dk1"/>
                          </a:solidFill>
                          <a:latin typeface="+mn-lt"/>
                          <a:ea typeface="+mn-ea"/>
                          <a:cs typeface="+mn-cs"/>
                        </a:rPr>
                        <a:t>in artistic or humanistic</a:t>
                      </a:r>
                    </a:p>
                    <a:p>
                      <a:r>
                        <a:rPr lang="en-US" sz="1600" b="0" i="0" u="none" strike="noStrike" kern="1200" baseline="0">
                          <a:solidFill>
                            <a:schemeClr val="dk1"/>
                          </a:solidFill>
                          <a:latin typeface="+mn-lt"/>
                          <a:ea typeface="+mn-ea"/>
                          <a:cs typeface="+mn-cs"/>
                        </a:rPr>
                        <a:t>analysis.	</a:t>
                      </a: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b="0" i="1" u="none" strike="noStrike" kern="1200" baseline="0">
                          <a:solidFill>
                            <a:schemeClr val="dk1"/>
                          </a:solidFill>
                          <a:latin typeface="+mn-lt"/>
                          <a:ea typeface="+mn-ea"/>
                          <a:cs typeface="+mn-cs"/>
                        </a:rPr>
                        <a:t>Explains</a:t>
                      </a:r>
                      <a:r>
                        <a:rPr lang="en-US" sz="1600" b="0" i="0" u="none" strike="noStrike" kern="1200" baseline="0">
                          <a:solidFill>
                            <a:schemeClr val="dk1"/>
                          </a:solidFill>
                          <a:latin typeface="+mn-lt"/>
                          <a:ea typeface="+mn-ea"/>
                          <a:cs typeface="+mn-cs"/>
                        </a:rPr>
                        <a:t> basic concepts in artistic</a:t>
                      </a:r>
                    </a:p>
                    <a:p>
                      <a:r>
                        <a:rPr lang="en-US" sz="1600" b="0" i="0" u="none" strike="noStrike" kern="1200" baseline="0">
                          <a:solidFill>
                            <a:schemeClr val="dk1"/>
                          </a:solidFill>
                          <a:latin typeface="+mn-lt"/>
                          <a:ea typeface="+mn-ea"/>
                          <a:cs typeface="+mn-cs"/>
                        </a:rPr>
                        <a:t>or humanistic analysis.</a:t>
                      </a: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b="0" i="1" u="none" strike="noStrike" kern="1200" baseline="0">
                          <a:solidFill>
                            <a:schemeClr val="dk1"/>
                          </a:solidFill>
                          <a:latin typeface="+mn-lt"/>
                          <a:ea typeface="+mn-ea"/>
                          <a:cs typeface="+mn-cs"/>
                        </a:rPr>
                        <a:t>Identifies</a:t>
                      </a:r>
                      <a:r>
                        <a:rPr lang="en-US" sz="1600" b="0" i="0" u="none" strike="noStrike" kern="1200" baseline="0">
                          <a:solidFill>
                            <a:schemeClr val="dk1"/>
                          </a:solidFill>
                          <a:latin typeface="+mn-lt"/>
                          <a:ea typeface="+mn-ea"/>
                          <a:cs typeface="+mn-cs"/>
                        </a:rPr>
                        <a:t> basic concepts</a:t>
                      </a:r>
                    </a:p>
                    <a:p>
                      <a:r>
                        <a:rPr lang="en-US" sz="1600" b="0" i="0" u="none" strike="noStrike" kern="1200" baseline="0">
                          <a:solidFill>
                            <a:schemeClr val="dk1"/>
                          </a:solidFill>
                          <a:latin typeface="+mn-lt"/>
                          <a:ea typeface="+mn-ea"/>
                          <a:cs typeface="+mn-cs"/>
                        </a:rPr>
                        <a:t>in artistic or humanistic</a:t>
                      </a:r>
                    </a:p>
                    <a:p>
                      <a:r>
                        <a:rPr lang="en-US" sz="1600" b="0" i="0" u="none" strike="noStrike" kern="1200" baseline="0">
                          <a:solidFill>
                            <a:schemeClr val="dk1"/>
                          </a:solidFill>
                          <a:latin typeface="+mn-lt"/>
                          <a:ea typeface="+mn-ea"/>
                          <a:cs typeface="+mn-cs"/>
                        </a:rPr>
                        <a:t>analysis. 	</a:t>
                      </a: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b="0" i="1" u="none" strike="noStrike" kern="1200" baseline="0">
                          <a:solidFill>
                            <a:schemeClr val="bg1"/>
                          </a:solidFill>
                          <a:latin typeface="+mn-lt"/>
                          <a:ea typeface="+mn-ea"/>
                          <a:cs typeface="+mn-cs"/>
                        </a:rPr>
                        <a:t>Unable to identify </a:t>
                      </a:r>
                      <a:r>
                        <a:rPr lang="en-US" sz="1600" b="0" i="0" u="none" strike="noStrike" kern="1200" baseline="0">
                          <a:solidFill>
                            <a:schemeClr val="dk1"/>
                          </a:solidFill>
                          <a:latin typeface="+mn-lt"/>
                          <a:ea typeface="+mn-ea"/>
                          <a:cs typeface="+mn-cs"/>
                        </a:rPr>
                        <a:t>basic</a:t>
                      </a:r>
                    </a:p>
                    <a:p>
                      <a:r>
                        <a:rPr lang="en-US" sz="1600" b="0" i="0" u="none" strike="noStrike" kern="1200" baseline="0">
                          <a:solidFill>
                            <a:schemeClr val="dk1"/>
                          </a:solidFill>
                          <a:latin typeface="+mn-lt"/>
                          <a:ea typeface="+mn-ea"/>
                          <a:cs typeface="+mn-cs"/>
                        </a:rPr>
                        <a:t>concepts in artistic or</a:t>
                      </a:r>
                    </a:p>
                    <a:p>
                      <a:r>
                        <a:rPr lang="en-US" sz="1600" b="0" i="0" u="none" strike="noStrike" kern="1200" baseline="0">
                          <a:solidFill>
                            <a:schemeClr val="dk1"/>
                          </a:solidFill>
                          <a:latin typeface="+mn-lt"/>
                          <a:ea typeface="+mn-ea"/>
                          <a:cs typeface="+mn-cs"/>
                        </a:rPr>
                        <a:t>humanistic analysis.	</a:t>
                      </a: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977699842"/>
                  </a:ext>
                </a:extLst>
              </a:tr>
            </a:tbl>
          </a:graphicData>
        </a:graphic>
      </p:graphicFrame>
      <p:sp>
        <p:nvSpPr>
          <p:cNvPr id="4" name="Rectangle 3"/>
          <p:cNvSpPr/>
          <p:nvPr/>
        </p:nvSpPr>
        <p:spPr>
          <a:xfrm>
            <a:off x="6908801" y="2787140"/>
            <a:ext cx="1339272" cy="172841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35819" y="2787140"/>
            <a:ext cx="1427017" cy="172841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78767" y="4916766"/>
            <a:ext cx="6394345" cy="1754326"/>
          </a:xfrm>
          <a:prstGeom prst="rect">
            <a:avLst/>
          </a:prstGeom>
          <a:noFill/>
          <a:ln>
            <a:solidFill>
              <a:schemeClr val="accent1"/>
            </a:solidFill>
          </a:ln>
        </p:spPr>
        <p:txBody>
          <a:bodyPr wrap="square" rtlCol="0">
            <a:spAutoFit/>
          </a:bodyPr>
          <a:lstStyle/>
          <a:p>
            <a:r>
              <a:rPr lang="en-US" b="1"/>
              <a:t>Good question selection, but…</a:t>
            </a:r>
          </a:p>
          <a:p>
            <a:r>
              <a:rPr lang="en-US"/>
              <a:t>While these questions reach at least the moderate level, having only 2 questions will only result in 3 possible scores (100%, 50% and 0%), so would not correspond to the 4 levels of the rubric. </a:t>
            </a:r>
          </a:p>
          <a:p>
            <a:r>
              <a:rPr lang="en-US"/>
              <a:t>Be sure to have at least 3 questions per outcome, but more is better!</a:t>
            </a:r>
          </a:p>
        </p:txBody>
      </p:sp>
      <p:sp>
        <p:nvSpPr>
          <p:cNvPr id="3" name="TextBox 2"/>
          <p:cNvSpPr txBox="1"/>
          <p:nvPr/>
        </p:nvSpPr>
        <p:spPr>
          <a:xfrm>
            <a:off x="374265" y="2056686"/>
            <a:ext cx="4853710" cy="4524315"/>
          </a:xfrm>
          <a:prstGeom prst="rect">
            <a:avLst/>
          </a:prstGeom>
          <a:noFill/>
        </p:spPr>
        <p:txBody>
          <a:bodyPr wrap="square" rtlCol="0">
            <a:spAutoFit/>
          </a:bodyPr>
          <a:lstStyle/>
          <a:p>
            <a:r>
              <a:rPr lang="en-US" b="1"/>
              <a:t>1. When art historians speak about </a:t>
            </a:r>
            <a:r>
              <a:rPr lang="en-US" b="1" i="1"/>
              <a:t>composition</a:t>
            </a:r>
            <a:r>
              <a:rPr lang="en-US" b="1"/>
              <a:t> in painting, what are they talking about?</a:t>
            </a:r>
          </a:p>
          <a:p>
            <a:r>
              <a:rPr lang="en-US"/>
              <a:t>a. the actions and expressions of the figures on the canvas</a:t>
            </a:r>
          </a:p>
          <a:p>
            <a:r>
              <a:rPr lang="en-US"/>
              <a:t>b. the materials the painting is made with</a:t>
            </a:r>
          </a:p>
          <a:p>
            <a:r>
              <a:rPr lang="en-US"/>
              <a:t>c. the story being told in the painting</a:t>
            </a:r>
          </a:p>
          <a:p>
            <a:r>
              <a:rPr lang="en-US"/>
              <a:t>d. the way the figures and objects are arranged on the canvas</a:t>
            </a:r>
          </a:p>
          <a:p>
            <a:r>
              <a:rPr lang="en-US"/>
              <a:t> </a:t>
            </a:r>
          </a:p>
          <a:p>
            <a:r>
              <a:rPr lang="en-US" b="1"/>
              <a:t>2. Which one of these meanings or ideas is NOT covered by the concept of </a:t>
            </a:r>
            <a:r>
              <a:rPr lang="en-US" b="1" i="1" err="1"/>
              <a:t>disegno</a:t>
            </a:r>
            <a:r>
              <a:rPr lang="en-US" b="1"/>
              <a:t>?</a:t>
            </a:r>
          </a:p>
          <a:p>
            <a:r>
              <a:rPr lang="en-US"/>
              <a:t>a. making art look more naturalistic 		</a:t>
            </a:r>
          </a:p>
          <a:p>
            <a:r>
              <a:rPr lang="en-US"/>
              <a:t>b. design			</a:t>
            </a:r>
          </a:p>
          <a:p>
            <a:r>
              <a:rPr lang="en-US"/>
              <a:t>c. drawing		</a:t>
            </a:r>
          </a:p>
          <a:p>
            <a:r>
              <a:rPr lang="en-US"/>
              <a:t>d. turning an abstract idea into art</a:t>
            </a:r>
          </a:p>
          <a:p>
            <a:endParaRPr lang="en-US"/>
          </a:p>
        </p:txBody>
      </p:sp>
    </p:spTree>
    <p:extLst>
      <p:ext uri="{BB962C8B-B14F-4D97-AF65-F5344CB8AC3E}">
        <p14:creationId xmlns:p14="http://schemas.microsoft.com/office/powerpoint/2010/main" val="101110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6146"/>
            <a:ext cx="10972800" cy="828448"/>
          </a:xfrm>
        </p:spPr>
        <p:txBody>
          <a:bodyPr/>
          <a:lstStyle/>
          <a:p>
            <a:r>
              <a:rPr lang="en-US"/>
              <a:t>Assignments That Don’t Use Rubrics Pt. 2</a:t>
            </a:r>
          </a:p>
        </p:txBody>
      </p:sp>
      <p:sp>
        <p:nvSpPr>
          <p:cNvPr id="3" name="Content Placeholder 2"/>
          <p:cNvSpPr>
            <a:spLocks noGrp="1"/>
          </p:cNvSpPr>
          <p:nvPr>
            <p:ph idx="1"/>
          </p:nvPr>
        </p:nvSpPr>
        <p:spPr>
          <a:xfrm>
            <a:off x="609600" y="1237345"/>
            <a:ext cx="10972800" cy="1740723"/>
          </a:xfrm>
        </p:spPr>
        <p:txBody>
          <a:bodyPr/>
          <a:lstStyle/>
          <a:p>
            <a:r>
              <a:rPr lang="en-US" dirty="0"/>
              <a:t>What if none of your assignments can be graded with a rubric (e.g., all assignments are multiple choice tests)?</a:t>
            </a:r>
          </a:p>
          <a:p>
            <a:pPr lvl="1"/>
            <a:r>
              <a:rPr lang="en-US" sz="2400" dirty="0"/>
              <a:t>The next step is to identify a range of scores that corresponds to each level.</a:t>
            </a:r>
          </a:p>
          <a:p>
            <a:pPr lvl="3"/>
            <a:r>
              <a:rPr lang="en-US" sz="1800" dirty="0"/>
              <a:t>e.g., “Moderate” performance = Scores from 75% to 90% on *</a:t>
            </a:r>
            <a:r>
              <a:rPr lang="en-US" sz="1800" b="1" u="sng" dirty="0"/>
              <a:t>relevant</a:t>
            </a:r>
            <a:r>
              <a:rPr lang="en-US" sz="1800" dirty="0"/>
              <a:t> questions/items</a:t>
            </a:r>
          </a:p>
          <a:p>
            <a:endParaRPr lang="en-US" dirty="0"/>
          </a:p>
        </p:txBody>
      </p:sp>
      <p:sp>
        <p:nvSpPr>
          <p:cNvPr id="8" name="TextBox 7"/>
          <p:cNvSpPr txBox="1"/>
          <p:nvPr/>
        </p:nvSpPr>
        <p:spPr>
          <a:xfrm>
            <a:off x="1337577" y="5919844"/>
            <a:ext cx="9865195" cy="830997"/>
          </a:xfrm>
          <a:prstGeom prst="rect">
            <a:avLst/>
          </a:prstGeom>
          <a:noFill/>
        </p:spPr>
        <p:txBody>
          <a:bodyPr wrap="square" rtlCol="0">
            <a:spAutoFit/>
          </a:bodyPr>
          <a:lstStyle/>
          <a:p>
            <a:r>
              <a:rPr lang="en-US" sz="2400"/>
              <a:t>After setting these ranges, convert students’ scores into the rubric levels and submit those results in the Gen Ed Excel template. (e.g. 93% = 3 pts on rubric)</a:t>
            </a:r>
          </a:p>
        </p:txBody>
      </p:sp>
      <p:graphicFrame>
        <p:nvGraphicFramePr>
          <p:cNvPr id="5" name="Content Placeholder 3" descr="For each performance level of the rubric, a range of percentages that an instructors has chosen as comparable to the level's description is given. For example, the instructor has chosen 91% to 100% to be comparable to the the high performance level, 75% to 90% for the moderate level, 60% to 74% for the low level, and less than 60% for the no or limited evidence level." title="Table aligning score ranges to the rubric performance levels"/>
          <p:cNvGraphicFramePr>
            <a:graphicFrameLocks/>
          </p:cNvGraphicFramePr>
          <p:nvPr/>
        </p:nvGraphicFramePr>
        <p:xfrm>
          <a:off x="645890" y="2978068"/>
          <a:ext cx="11248570" cy="2748477"/>
        </p:xfrm>
        <a:graphic>
          <a:graphicData uri="http://schemas.openxmlformats.org/drawingml/2006/table">
            <a:tbl>
              <a:tblPr firstRow="1" bandRow="1">
                <a:tableStyleId>{1FECB4D8-DB02-4DC6-A0A2-4F2EBAE1DC90}</a:tableStyleId>
              </a:tblPr>
              <a:tblGrid>
                <a:gridCol w="2249714">
                  <a:extLst>
                    <a:ext uri="{9D8B030D-6E8A-4147-A177-3AD203B41FA5}">
                      <a16:colId xmlns:a16="http://schemas.microsoft.com/office/drawing/2014/main" val="2333631227"/>
                    </a:ext>
                  </a:extLst>
                </a:gridCol>
                <a:gridCol w="2249714">
                  <a:extLst>
                    <a:ext uri="{9D8B030D-6E8A-4147-A177-3AD203B41FA5}">
                      <a16:colId xmlns:a16="http://schemas.microsoft.com/office/drawing/2014/main" val="4222327727"/>
                    </a:ext>
                  </a:extLst>
                </a:gridCol>
                <a:gridCol w="2249714">
                  <a:extLst>
                    <a:ext uri="{9D8B030D-6E8A-4147-A177-3AD203B41FA5}">
                      <a16:colId xmlns:a16="http://schemas.microsoft.com/office/drawing/2014/main" val="4290468207"/>
                    </a:ext>
                  </a:extLst>
                </a:gridCol>
                <a:gridCol w="2249714">
                  <a:extLst>
                    <a:ext uri="{9D8B030D-6E8A-4147-A177-3AD203B41FA5}">
                      <a16:colId xmlns:a16="http://schemas.microsoft.com/office/drawing/2014/main" val="2994465320"/>
                    </a:ext>
                  </a:extLst>
                </a:gridCol>
                <a:gridCol w="2249714">
                  <a:extLst>
                    <a:ext uri="{9D8B030D-6E8A-4147-A177-3AD203B41FA5}">
                      <a16:colId xmlns:a16="http://schemas.microsoft.com/office/drawing/2014/main" val="1290211480"/>
                    </a:ext>
                  </a:extLst>
                </a:gridCol>
              </a:tblGrid>
              <a:tr h="857805">
                <a:tc>
                  <a:txBody>
                    <a:bodyPr/>
                    <a:lstStyle/>
                    <a:p>
                      <a:r>
                        <a:rPr lang="en-US" sz="1800" kern="1200">
                          <a:effectLst/>
                        </a:rPr>
                        <a:t>Learning Outcome</a:t>
                      </a:r>
                      <a:endParaRPr lang="en-US"/>
                    </a:p>
                  </a:txBody>
                  <a:tcPr>
                    <a:solidFill>
                      <a:schemeClr val="bg2">
                        <a:lumMod val="60000"/>
                        <a:lumOff val="40000"/>
                      </a:schemeClr>
                    </a:solidFill>
                  </a:tcPr>
                </a:tc>
                <a:tc>
                  <a:txBody>
                    <a:bodyPr/>
                    <a:lstStyle/>
                    <a:p>
                      <a:pPr algn="ctr"/>
                      <a:r>
                        <a:rPr lang="en-US" sz="1800" kern="1200">
                          <a:effectLst/>
                        </a:rPr>
                        <a:t>(High) </a:t>
                      </a:r>
                    </a:p>
                    <a:p>
                      <a:pPr algn="ctr"/>
                      <a:r>
                        <a:rPr lang="en-US" sz="1800" b="1" kern="1200">
                          <a:solidFill>
                            <a:schemeClr val="lt1"/>
                          </a:solidFill>
                          <a:effectLst/>
                          <a:latin typeface="+mn-lt"/>
                          <a:ea typeface="+mn-ea"/>
                          <a:cs typeface="+mn-cs"/>
                        </a:rPr>
                        <a:t>Skillfully Converts</a:t>
                      </a:r>
                      <a:endParaRPr lang="en-US"/>
                    </a:p>
                  </a:txBody>
                  <a:tcPr>
                    <a:solidFill>
                      <a:schemeClr val="bg2">
                        <a:lumMod val="60000"/>
                        <a:lumOff val="40000"/>
                      </a:schemeClr>
                    </a:solidFill>
                  </a:tcPr>
                </a:tc>
                <a:tc>
                  <a:txBody>
                    <a:bodyPr/>
                    <a:lstStyle/>
                    <a:p>
                      <a:pPr algn="ctr"/>
                      <a:r>
                        <a:rPr lang="en-US" sz="1800" kern="1200">
                          <a:effectLst/>
                        </a:rPr>
                        <a:t>(Moderate) </a:t>
                      </a:r>
                    </a:p>
                    <a:p>
                      <a:pPr algn="ctr"/>
                      <a:r>
                        <a:rPr lang="en-US" sz="1800" b="1" kern="1200">
                          <a:solidFill>
                            <a:schemeClr val="lt1"/>
                          </a:solidFill>
                          <a:effectLst/>
                          <a:latin typeface="+mn-lt"/>
                          <a:ea typeface="+mn-ea"/>
                          <a:cs typeface="+mn-cs"/>
                        </a:rPr>
                        <a:t>Converts</a:t>
                      </a:r>
                      <a:endParaRPr lang="en-US"/>
                    </a:p>
                  </a:txBody>
                  <a:tcPr>
                    <a:solidFill>
                      <a:schemeClr val="bg2">
                        <a:lumMod val="60000"/>
                        <a:lumOff val="40000"/>
                      </a:schemeClr>
                    </a:solidFill>
                  </a:tcPr>
                </a:tc>
                <a:tc>
                  <a:txBody>
                    <a:bodyPr/>
                    <a:lstStyle/>
                    <a:p>
                      <a:pPr algn="ctr"/>
                      <a:r>
                        <a:rPr lang="en-US" sz="1800" kern="1200">
                          <a:effectLst/>
                        </a:rPr>
                        <a:t>(Low) </a:t>
                      </a:r>
                    </a:p>
                    <a:p>
                      <a:pPr algn="ctr"/>
                      <a:r>
                        <a:rPr lang="en-US" sz="1800" b="1" kern="1200">
                          <a:solidFill>
                            <a:schemeClr val="lt1"/>
                          </a:solidFill>
                          <a:effectLst/>
                          <a:latin typeface="+mn-lt"/>
                          <a:ea typeface="+mn-ea"/>
                          <a:cs typeface="+mn-cs"/>
                        </a:rPr>
                        <a:t>Identifies</a:t>
                      </a:r>
                      <a:endParaRPr lang="en-US" b="0" u="sng"/>
                    </a:p>
                  </a:txBody>
                  <a:tcPr>
                    <a:solidFill>
                      <a:schemeClr val="bg2">
                        <a:lumMod val="60000"/>
                        <a:lumOff val="40000"/>
                      </a:schemeClr>
                    </a:solidFill>
                  </a:tcPr>
                </a:tc>
                <a:tc>
                  <a:txBody>
                    <a:bodyPr/>
                    <a:lstStyle/>
                    <a:p>
                      <a:pPr algn="ctr"/>
                      <a:r>
                        <a:rPr lang="en-US" sz="1800" kern="1200">
                          <a:effectLst/>
                        </a:rPr>
                        <a:t>(No) </a:t>
                      </a:r>
                    </a:p>
                    <a:p>
                      <a:pPr algn="ctr"/>
                      <a:r>
                        <a:rPr lang="en-US" sz="1800" kern="1200">
                          <a:effectLst/>
                        </a:rPr>
                        <a:t>Little to No Evidence</a:t>
                      </a:r>
                      <a:endParaRPr lang="en-US"/>
                    </a:p>
                  </a:txBody>
                  <a:tcPr>
                    <a:solidFill>
                      <a:schemeClr val="bg2">
                        <a:lumMod val="60000"/>
                        <a:lumOff val="40000"/>
                      </a:schemeClr>
                    </a:solidFill>
                  </a:tcPr>
                </a:tc>
                <a:extLst>
                  <a:ext uri="{0D108BD9-81ED-4DB2-BD59-A6C34878D82A}">
                    <a16:rowId xmlns:a16="http://schemas.microsoft.com/office/drawing/2014/main" val="2317995214"/>
                  </a:ext>
                </a:extLst>
              </a:tr>
              <a:tr h="496982">
                <a:tc>
                  <a:txBody>
                    <a:bodyPr/>
                    <a:lstStyle/>
                    <a:p>
                      <a:r>
                        <a:rPr lang="en-US" sz="1800" b="1" kern="1200">
                          <a:solidFill>
                            <a:schemeClr val="bg1"/>
                          </a:solidFill>
                          <a:effectLst/>
                        </a:rPr>
                        <a:t>Score range:</a:t>
                      </a:r>
                    </a:p>
                  </a:txBody>
                  <a:tcPr>
                    <a:solidFill>
                      <a:schemeClr val="accent1">
                        <a:lumMod val="40000"/>
                        <a:lumOff val="60000"/>
                      </a:schemeClr>
                    </a:solidFill>
                  </a:tcPr>
                </a:tc>
                <a:tc>
                  <a:txBody>
                    <a:bodyPr/>
                    <a:lstStyle/>
                    <a:p>
                      <a:pPr algn="ctr"/>
                      <a:r>
                        <a:rPr lang="en-US" b="1">
                          <a:solidFill>
                            <a:schemeClr val="bg1"/>
                          </a:solidFill>
                        </a:rPr>
                        <a:t>91%-100%</a:t>
                      </a:r>
                    </a:p>
                  </a:txBody>
                  <a:tcPr>
                    <a:solidFill>
                      <a:schemeClr val="accent1">
                        <a:lumMod val="40000"/>
                        <a:lumOff val="60000"/>
                      </a:schemeClr>
                    </a:solidFill>
                  </a:tcPr>
                </a:tc>
                <a:tc>
                  <a:txBody>
                    <a:bodyPr/>
                    <a:lstStyle/>
                    <a:p>
                      <a:pPr algn="ctr"/>
                      <a:r>
                        <a:rPr lang="en-US" b="1">
                          <a:solidFill>
                            <a:schemeClr val="bg1"/>
                          </a:solidFill>
                        </a:rPr>
                        <a:t>75%-90%</a:t>
                      </a:r>
                    </a:p>
                  </a:txBody>
                  <a:tcPr>
                    <a:solidFill>
                      <a:schemeClr val="accent1">
                        <a:lumMod val="40000"/>
                        <a:lumOff val="60000"/>
                      </a:schemeClr>
                    </a:solidFill>
                  </a:tcPr>
                </a:tc>
                <a:tc>
                  <a:txBody>
                    <a:bodyPr/>
                    <a:lstStyle/>
                    <a:p>
                      <a:pPr algn="ctr"/>
                      <a:r>
                        <a:rPr lang="en-US" b="1">
                          <a:solidFill>
                            <a:schemeClr val="bg1"/>
                          </a:solidFill>
                        </a:rPr>
                        <a:t>60%-74%</a:t>
                      </a:r>
                    </a:p>
                  </a:txBody>
                  <a:tcPr>
                    <a:solidFill>
                      <a:schemeClr val="accent1">
                        <a:lumMod val="40000"/>
                        <a:lumOff val="60000"/>
                      </a:schemeClr>
                    </a:solidFill>
                  </a:tcPr>
                </a:tc>
                <a:tc>
                  <a:txBody>
                    <a:bodyPr/>
                    <a:lstStyle/>
                    <a:p>
                      <a:pPr algn="ctr"/>
                      <a:r>
                        <a:rPr lang="en-US" b="1">
                          <a:solidFill>
                            <a:schemeClr val="bg1"/>
                          </a:solidFill>
                        </a:rPr>
                        <a:t> &lt;60%</a:t>
                      </a:r>
                    </a:p>
                  </a:txBody>
                  <a:tcPr>
                    <a:solidFill>
                      <a:schemeClr val="accent1">
                        <a:lumMod val="40000"/>
                        <a:lumOff val="60000"/>
                      </a:schemeClr>
                    </a:solidFill>
                  </a:tcPr>
                </a:tc>
                <a:extLst>
                  <a:ext uri="{0D108BD9-81ED-4DB2-BD59-A6C34878D82A}">
                    <a16:rowId xmlns:a16="http://schemas.microsoft.com/office/drawing/2014/main" val="1635793391"/>
                  </a:ext>
                </a:extLst>
              </a:tr>
              <a:tr h="1337095">
                <a:tc>
                  <a:txBody>
                    <a:bodyPr/>
                    <a:lstStyle/>
                    <a:p>
                      <a:pPr marL="0" marR="0">
                        <a:lnSpc>
                          <a:spcPct val="115000"/>
                        </a:lnSpc>
                        <a:spcBef>
                          <a:spcPts val="0"/>
                        </a:spcBef>
                        <a:spcAft>
                          <a:spcPts val="0"/>
                        </a:spcAft>
                      </a:pPr>
                      <a:r>
                        <a:rPr lang="en-US" sz="1600" b="1">
                          <a:solidFill>
                            <a:schemeClr val="bg1"/>
                          </a:solidFill>
                          <a:effectLst/>
                        </a:rPr>
                        <a:t>LO1: </a:t>
                      </a:r>
                      <a:r>
                        <a:rPr lang="en-US" sz="1600" b="0" i="0" u="none" strike="noStrike" kern="1200" baseline="0">
                          <a:solidFill>
                            <a:schemeClr val="dk1"/>
                          </a:solidFill>
                          <a:latin typeface="+mn-lt"/>
                          <a:ea typeface="+mn-ea"/>
                          <a:cs typeface="+mn-cs"/>
                        </a:rPr>
                        <a:t>Explain basic concepts in artistic or humanistic analysis.</a:t>
                      </a:r>
                      <a:endParaRPr lang="en-US" sz="1600" b="1">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solidFill>
                      <a:schemeClr val="tx1"/>
                    </a:solidFill>
                  </a:tcPr>
                </a:tc>
                <a:tc>
                  <a:txBody>
                    <a:bodyPr/>
                    <a:lstStyle/>
                    <a:p>
                      <a:r>
                        <a:rPr lang="en-US" sz="1600" b="0" i="1" u="none" strike="noStrike" kern="1200" baseline="0">
                          <a:solidFill>
                            <a:schemeClr val="dk1"/>
                          </a:solidFill>
                          <a:latin typeface="+mn-lt"/>
                          <a:ea typeface="+mn-ea"/>
                          <a:cs typeface="+mn-cs"/>
                        </a:rPr>
                        <a:t>Applies</a:t>
                      </a:r>
                      <a:r>
                        <a:rPr lang="en-US" sz="1600" b="0" i="0" u="none" strike="noStrike" kern="1200" baseline="0">
                          <a:solidFill>
                            <a:schemeClr val="dk1"/>
                          </a:solidFill>
                          <a:latin typeface="+mn-lt"/>
                          <a:ea typeface="+mn-ea"/>
                          <a:cs typeface="+mn-cs"/>
                        </a:rPr>
                        <a:t> different concepts</a:t>
                      </a:r>
                    </a:p>
                    <a:p>
                      <a:r>
                        <a:rPr lang="en-US" sz="1600" b="0" i="0" u="none" strike="noStrike" kern="1200" baseline="0">
                          <a:solidFill>
                            <a:schemeClr val="dk1"/>
                          </a:solidFill>
                          <a:latin typeface="+mn-lt"/>
                          <a:ea typeface="+mn-ea"/>
                          <a:cs typeface="+mn-cs"/>
                        </a:rPr>
                        <a:t>in artistic or humanistic</a:t>
                      </a:r>
                    </a:p>
                    <a:p>
                      <a:r>
                        <a:rPr lang="en-US" sz="1600" b="0" i="0" u="none" strike="noStrike" kern="1200" baseline="0">
                          <a:solidFill>
                            <a:schemeClr val="dk1"/>
                          </a:solidFill>
                          <a:latin typeface="+mn-lt"/>
                          <a:ea typeface="+mn-ea"/>
                          <a:cs typeface="+mn-cs"/>
                        </a:rPr>
                        <a:t>analysis.	</a:t>
                      </a:r>
                    </a:p>
                  </a:txBody>
                  <a:tcPr marL="45777" marR="45777" marT="45777" marB="45777">
                    <a:solidFill>
                      <a:schemeClr val="tx1"/>
                    </a:solidFill>
                  </a:tcPr>
                </a:tc>
                <a:tc>
                  <a:txBody>
                    <a:bodyPr/>
                    <a:lstStyle/>
                    <a:p>
                      <a:r>
                        <a:rPr lang="en-US" sz="1600" b="0" i="1" u="none" strike="noStrike" kern="1200" baseline="0">
                          <a:solidFill>
                            <a:schemeClr val="dk1"/>
                          </a:solidFill>
                          <a:latin typeface="+mn-lt"/>
                          <a:ea typeface="+mn-ea"/>
                          <a:cs typeface="+mn-cs"/>
                        </a:rPr>
                        <a:t>Explains</a:t>
                      </a:r>
                      <a:r>
                        <a:rPr lang="en-US" sz="1600" b="0" i="0" u="none" strike="noStrike" kern="1200" baseline="0">
                          <a:solidFill>
                            <a:schemeClr val="dk1"/>
                          </a:solidFill>
                          <a:latin typeface="+mn-lt"/>
                          <a:ea typeface="+mn-ea"/>
                          <a:cs typeface="+mn-cs"/>
                        </a:rPr>
                        <a:t> basic concepts in artistic</a:t>
                      </a:r>
                    </a:p>
                    <a:p>
                      <a:r>
                        <a:rPr lang="en-US" sz="1600" b="0" i="0" u="none" strike="noStrike" kern="1200" baseline="0">
                          <a:solidFill>
                            <a:schemeClr val="dk1"/>
                          </a:solidFill>
                          <a:latin typeface="+mn-lt"/>
                          <a:ea typeface="+mn-ea"/>
                          <a:cs typeface="+mn-cs"/>
                        </a:rPr>
                        <a:t>or humanistic analysis.</a:t>
                      </a:r>
                    </a:p>
                  </a:txBody>
                  <a:tcPr marL="45777" marR="45777" marT="45777" marB="45777">
                    <a:solidFill>
                      <a:schemeClr val="tx1"/>
                    </a:solidFill>
                  </a:tcPr>
                </a:tc>
                <a:tc>
                  <a:txBody>
                    <a:bodyPr/>
                    <a:lstStyle/>
                    <a:p>
                      <a:r>
                        <a:rPr lang="en-US" sz="1600" b="0" i="1" u="none" strike="noStrike" kern="1200" baseline="0">
                          <a:solidFill>
                            <a:schemeClr val="dk1"/>
                          </a:solidFill>
                          <a:latin typeface="+mn-lt"/>
                          <a:ea typeface="+mn-ea"/>
                          <a:cs typeface="+mn-cs"/>
                        </a:rPr>
                        <a:t>Identifies</a:t>
                      </a:r>
                      <a:r>
                        <a:rPr lang="en-US" sz="1600" b="0" i="0" u="none" strike="noStrike" kern="1200" baseline="0">
                          <a:solidFill>
                            <a:schemeClr val="dk1"/>
                          </a:solidFill>
                          <a:latin typeface="+mn-lt"/>
                          <a:ea typeface="+mn-ea"/>
                          <a:cs typeface="+mn-cs"/>
                        </a:rPr>
                        <a:t> basic concepts</a:t>
                      </a:r>
                    </a:p>
                    <a:p>
                      <a:r>
                        <a:rPr lang="en-US" sz="1600" b="0" i="0" u="none" strike="noStrike" kern="1200" baseline="0">
                          <a:solidFill>
                            <a:schemeClr val="dk1"/>
                          </a:solidFill>
                          <a:latin typeface="+mn-lt"/>
                          <a:ea typeface="+mn-ea"/>
                          <a:cs typeface="+mn-cs"/>
                        </a:rPr>
                        <a:t>in artistic or humanistic</a:t>
                      </a:r>
                    </a:p>
                    <a:p>
                      <a:r>
                        <a:rPr lang="en-US" sz="1600" b="0" i="0" u="none" strike="noStrike" kern="1200" baseline="0">
                          <a:solidFill>
                            <a:schemeClr val="dk1"/>
                          </a:solidFill>
                          <a:latin typeface="+mn-lt"/>
                          <a:ea typeface="+mn-ea"/>
                          <a:cs typeface="+mn-cs"/>
                        </a:rPr>
                        <a:t>analysis. 	</a:t>
                      </a:r>
                    </a:p>
                  </a:txBody>
                  <a:tcPr marL="45777" marR="45777" marT="45777" marB="45777">
                    <a:solidFill>
                      <a:schemeClr val="tx1"/>
                    </a:solidFill>
                  </a:tcPr>
                </a:tc>
                <a:tc>
                  <a:txBody>
                    <a:bodyPr/>
                    <a:lstStyle/>
                    <a:p>
                      <a:r>
                        <a:rPr lang="en-US" sz="1600" b="0" i="1" u="none" strike="noStrike" kern="1200" baseline="0">
                          <a:solidFill>
                            <a:schemeClr val="bg1"/>
                          </a:solidFill>
                          <a:latin typeface="+mn-lt"/>
                          <a:ea typeface="+mn-ea"/>
                          <a:cs typeface="+mn-cs"/>
                        </a:rPr>
                        <a:t>Unable to identify </a:t>
                      </a:r>
                      <a:r>
                        <a:rPr lang="en-US" sz="1600" b="0" i="0" u="none" strike="noStrike" kern="1200" baseline="0">
                          <a:solidFill>
                            <a:schemeClr val="dk1"/>
                          </a:solidFill>
                          <a:latin typeface="+mn-lt"/>
                          <a:ea typeface="+mn-ea"/>
                          <a:cs typeface="+mn-cs"/>
                        </a:rPr>
                        <a:t>basic</a:t>
                      </a:r>
                    </a:p>
                    <a:p>
                      <a:r>
                        <a:rPr lang="en-US" sz="1600" b="0" i="0" u="none" strike="noStrike" kern="1200" baseline="0">
                          <a:solidFill>
                            <a:schemeClr val="dk1"/>
                          </a:solidFill>
                          <a:latin typeface="+mn-lt"/>
                          <a:ea typeface="+mn-ea"/>
                          <a:cs typeface="+mn-cs"/>
                        </a:rPr>
                        <a:t>concepts in artistic or</a:t>
                      </a:r>
                    </a:p>
                    <a:p>
                      <a:r>
                        <a:rPr lang="en-US" sz="1600" b="0" i="0" u="none" strike="noStrike" kern="1200" baseline="0">
                          <a:solidFill>
                            <a:schemeClr val="dk1"/>
                          </a:solidFill>
                          <a:latin typeface="+mn-lt"/>
                          <a:ea typeface="+mn-ea"/>
                          <a:cs typeface="+mn-cs"/>
                        </a:rPr>
                        <a:t>humanistic analysis.	</a:t>
                      </a:r>
                    </a:p>
                  </a:txBody>
                  <a:tcPr marL="45777" marR="45777" marT="45777" marB="45777">
                    <a:solidFill>
                      <a:schemeClr val="tx1"/>
                    </a:solidFill>
                  </a:tcPr>
                </a:tc>
                <a:extLst>
                  <a:ext uri="{0D108BD9-81ED-4DB2-BD59-A6C34878D82A}">
                    <a16:rowId xmlns:a16="http://schemas.microsoft.com/office/drawing/2014/main" val="1834695205"/>
                  </a:ext>
                </a:extLst>
              </a:tr>
            </a:tbl>
          </a:graphicData>
        </a:graphic>
      </p:graphicFrame>
      <p:sp>
        <p:nvSpPr>
          <p:cNvPr id="6" name="Right Arrow 5" title="Left marker for score range row of table"/>
          <p:cNvSpPr/>
          <p:nvPr/>
        </p:nvSpPr>
        <p:spPr>
          <a:xfrm>
            <a:off x="47500" y="3962400"/>
            <a:ext cx="609600" cy="203200"/>
          </a:xfrm>
          <a:prstGeom prst="rightArrow">
            <a:avLst/>
          </a:prstGeom>
          <a:solidFill>
            <a:srgbClr val="FFCE3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title="Right range marker for location of score range row in table"/>
          <p:cNvSpPr/>
          <p:nvPr/>
        </p:nvSpPr>
        <p:spPr>
          <a:xfrm rot="10800000">
            <a:off x="11531604" y="3969660"/>
            <a:ext cx="609600" cy="203200"/>
          </a:xfrm>
          <a:prstGeom prst="rightArrow">
            <a:avLst/>
          </a:prstGeom>
          <a:solidFill>
            <a:srgbClr val="FFCE3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464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898" y="307036"/>
            <a:ext cx="10158502" cy="1508760"/>
          </a:xfrm>
        </p:spPr>
        <p:txBody>
          <a:bodyPr>
            <a:normAutofit/>
          </a:bodyPr>
          <a:lstStyle/>
          <a:p>
            <a:r>
              <a:rPr lang="en-US"/>
              <a:t>Getting Individual Item Scores from Canvas: Student Analysis Report</a:t>
            </a:r>
          </a:p>
        </p:txBody>
      </p:sp>
      <p:sp>
        <p:nvSpPr>
          <p:cNvPr id="3" name="Content Placeholder 2"/>
          <p:cNvSpPr>
            <a:spLocks noGrp="1"/>
          </p:cNvSpPr>
          <p:nvPr>
            <p:ph idx="1"/>
          </p:nvPr>
        </p:nvSpPr>
        <p:spPr>
          <a:xfrm>
            <a:off x="1042898" y="2187271"/>
            <a:ext cx="3837711" cy="1680634"/>
          </a:xfrm>
        </p:spPr>
        <p:txBody>
          <a:bodyPr>
            <a:normAutofit/>
          </a:bodyPr>
          <a:lstStyle/>
          <a:p>
            <a:pPr marL="457200" indent="-457200">
              <a:buFont typeface="+mj-lt"/>
              <a:buAutoNum type="arabicPeriod"/>
            </a:pPr>
            <a:r>
              <a:rPr lang="en-US"/>
              <a:t>Click on the assignment in Canvas</a:t>
            </a:r>
          </a:p>
          <a:p>
            <a:pPr marL="457200" indent="-457200">
              <a:buFont typeface="+mj-lt"/>
              <a:buAutoNum type="arabicPeriod"/>
            </a:pPr>
            <a:r>
              <a:rPr lang="en-US"/>
              <a:t>Click on </a:t>
            </a:r>
            <a:r>
              <a:rPr lang="en-US" b="1" i="1"/>
              <a:t>Quiz Statistics</a:t>
            </a:r>
          </a:p>
          <a:p>
            <a:pPr marL="457200" indent="-457200">
              <a:buFont typeface="+mj-lt"/>
              <a:buAutoNum type="arabicPeriod"/>
            </a:pPr>
            <a:r>
              <a:rPr lang="en-US"/>
              <a:t>Click on </a:t>
            </a:r>
            <a:r>
              <a:rPr lang="en-US" b="1" i="1"/>
              <a:t>Student Analysis</a:t>
            </a:r>
          </a:p>
        </p:txBody>
      </p:sp>
      <p:sp>
        <p:nvSpPr>
          <p:cNvPr id="5" name="Content Placeholder 2"/>
          <p:cNvSpPr txBox="1">
            <a:spLocks/>
          </p:cNvSpPr>
          <p:nvPr/>
        </p:nvSpPr>
        <p:spPr>
          <a:xfrm>
            <a:off x="6338799" y="2187271"/>
            <a:ext cx="3837711" cy="1874944"/>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457200" indent="-457200">
              <a:buFont typeface="+mj-lt"/>
              <a:buAutoNum type="arabicPeriod" startAt="4"/>
            </a:pPr>
            <a:r>
              <a:rPr lang="en-US"/>
              <a:t>Use Excel to calculate the number of:</a:t>
            </a:r>
          </a:p>
          <a:p>
            <a:pPr lvl="1"/>
            <a:r>
              <a:rPr lang="en-US"/>
              <a:t>correct answers</a:t>
            </a:r>
          </a:p>
          <a:p>
            <a:pPr lvl="1"/>
            <a:r>
              <a:rPr lang="en-US"/>
              <a:t>students in each score range for the rubric performance levels</a:t>
            </a:r>
          </a:p>
        </p:txBody>
      </p:sp>
      <p:graphicFrame>
        <p:nvGraphicFramePr>
          <p:cNvPr id="4" name="Table 3" title="Student Analysis report template from Canvas"/>
          <p:cNvGraphicFramePr>
            <a:graphicFrameLocks noGrp="1"/>
          </p:cNvGraphicFramePr>
          <p:nvPr/>
        </p:nvGraphicFramePr>
        <p:xfrm>
          <a:off x="1042898" y="4239380"/>
          <a:ext cx="10341383" cy="2241430"/>
        </p:xfrm>
        <a:graphic>
          <a:graphicData uri="http://schemas.openxmlformats.org/drawingml/2006/table">
            <a:tbl>
              <a:tblPr firstRow="1" bandRow="1">
                <a:tableStyleId>{5C22544A-7EE6-4342-B048-85BDC9FD1C3A}</a:tableStyleId>
              </a:tblPr>
              <a:tblGrid>
                <a:gridCol w="1791742">
                  <a:extLst>
                    <a:ext uri="{9D8B030D-6E8A-4147-A177-3AD203B41FA5}">
                      <a16:colId xmlns:a16="http://schemas.microsoft.com/office/drawing/2014/main" val="1319361395"/>
                    </a:ext>
                  </a:extLst>
                </a:gridCol>
                <a:gridCol w="1257300">
                  <a:extLst>
                    <a:ext uri="{9D8B030D-6E8A-4147-A177-3AD203B41FA5}">
                      <a16:colId xmlns:a16="http://schemas.microsoft.com/office/drawing/2014/main" val="660485881"/>
                    </a:ext>
                  </a:extLst>
                </a:gridCol>
                <a:gridCol w="1143000">
                  <a:extLst>
                    <a:ext uri="{9D8B030D-6E8A-4147-A177-3AD203B41FA5}">
                      <a16:colId xmlns:a16="http://schemas.microsoft.com/office/drawing/2014/main" val="1679476735"/>
                    </a:ext>
                  </a:extLst>
                </a:gridCol>
                <a:gridCol w="1074420">
                  <a:extLst>
                    <a:ext uri="{9D8B030D-6E8A-4147-A177-3AD203B41FA5}">
                      <a16:colId xmlns:a16="http://schemas.microsoft.com/office/drawing/2014/main" val="2215624246"/>
                    </a:ext>
                  </a:extLst>
                </a:gridCol>
                <a:gridCol w="1428750">
                  <a:extLst>
                    <a:ext uri="{9D8B030D-6E8A-4147-A177-3AD203B41FA5}">
                      <a16:colId xmlns:a16="http://schemas.microsoft.com/office/drawing/2014/main" val="3289542178"/>
                    </a:ext>
                  </a:extLst>
                </a:gridCol>
                <a:gridCol w="1062990">
                  <a:extLst>
                    <a:ext uri="{9D8B030D-6E8A-4147-A177-3AD203B41FA5}">
                      <a16:colId xmlns:a16="http://schemas.microsoft.com/office/drawing/2014/main" val="4129329025"/>
                    </a:ext>
                  </a:extLst>
                </a:gridCol>
                <a:gridCol w="1428750">
                  <a:extLst>
                    <a:ext uri="{9D8B030D-6E8A-4147-A177-3AD203B41FA5}">
                      <a16:colId xmlns:a16="http://schemas.microsoft.com/office/drawing/2014/main" val="3569677877"/>
                    </a:ext>
                  </a:extLst>
                </a:gridCol>
                <a:gridCol w="1154431">
                  <a:extLst>
                    <a:ext uri="{9D8B030D-6E8A-4147-A177-3AD203B41FA5}">
                      <a16:colId xmlns:a16="http://schemas.microsoft.com/office/drawing/2014/main" val="3723478981"/>
                    </a:ext>
                  </a:extLst>
                </a:gridCol>
              </a:tblGrid>
              <a:tr h="542963">
                <a:tc>
                  <a:txBody>
                    <a:bodyPr/>
                    <a:lstStyle/>
                    <a:p>
                      <a:r>
                        <a:rPr lang="en-US" sz="1600"/>
                        <a:t>Section</a:t>
                      </a:r>
                    </a:p>
                  </a:txBody>
                  <a:tcPr/>
                </a:tc>
                <a:tc>
                  <a:txBody>
                    <a:bodyPr/>
                    <a:lstStyle/>
                    <a:p>
                      <a:pPr algn="ctr"/>
                      <a:r>
                        <a:rPr lang="en-US" sz="1600" err="1"/>
                        <a:t>Section_id</a:t>
                      </a:r>
                      <a:endParaRPr lang="en-US" sz="1600"/>
                    </a:p>
                  </a:txBody>
                  <a:tcPr/>
                </a:tc>
                <a:tc>
                  <a:txBody>
                    <a:bodyPr/>
                    <a:lstStyle/>
                    <a:p>
                      <a:pPr algn="ctr"/>
                      <a:r>
                        <a:rPr lang="en-US" sz="1600"/>
                        <a:t>Submitted</a:t>
                      </a:r>
                    </a:p>
                  </a:txBody>
                  <a:tcPr/>
                </a:tc>
                <a:tc>
                  <a:txBody>
                    <a:bodyPr/>
                    <a:lstStyle/>
                    <a:p>
                      <a:pPr algn="ctr"/>
                      <a:r>
                        <a:rPr lang="en-US" sz="1600"/>
                        <a:t>Attempt</a:t>
                      </a:r>
                    </a:p>
                  </a:txBody>
                  <a:tcPr/>
                </a:tc>
                <a:tc>
                  <a:txBody>
                    <a:bodyPr/>
                    <a:lstStyle/>
                    <a:p>
                      <a:pPr algn="ctr"/>
                      <a:r>
                        <a:rPr lang="en-US" sz="1600"/>
                        <a:t>Question 1 </a:t>
                      </a:r>
                    </a:p>
                    <a:p>
                      <a:pPr algn="ctr"/>
                      <a:r>
                        <a:rPr lang="en-US" sz="1600"/>
                        <a:t>(ID and stem)</a:t>
                      </a:r>
                    </a:p>
                  </a:txBody>
                  <a:tcPr/>
                </a:tc>
                <a:tc>
                  <a:txBody>
                    <a:bodyPr/>
                    <a:lstStyle/>
                    <a:p>
                      <a:pPr algn="ctr"/>
                      <a:r>
                        <a:rPr lang="en-US" sz="1600"/>
                        <a:t>Points possible</a:t>
                      </a:r>
                    </a:p>
                  </a:txBody>
                  <a:tcPr/>
                </a:tc>
                <a:tc>
                  <a:txBody>
                    <a:bodyPr/>
                    <a:lstStyle/>
                    <a:p>
                      <a:pPr algn="ctr"/>
                      <a:r>
                        <a:rPr lang="en-US" sz="1600"/>
                        <a:t>Question 2</a:t>
                      </a:r>
                    </a:p>
                    <a:p>
                      <a:pPr algn="ctr"/>
                      <a:r>
                        <a:rPr lang="en-US" sz="1600"/>
                        <a:t> (ID and stem)</a:t>
                      </a:r>
                    </a:p>
                  </a:txBody>
                  <a:tcPr/>
                </a:tc>
                <a:tc>
                  <a:txBody>
                    <a:bodyPr/>
                    <a:lstStyle/>
                    <a:p>
                      <a:pPr algn="ctr"/>
                      <a:r>
                        <a:rPr lang="en-US" sz="1600"/>
                        <a:t>Points possible</a:t>
                      </a:r>
                    </a:p>
                  </a:txBody>
                  <a:tcPr/>
                </a:tc>
                <a:extLst>
                  <a:ext uri="{0D108BD9-81ED-4DB2-BD59-A6C34878D82A}">
                    <a16:rowId xmlns:a16="http://schemas.microsoft.com/office/drawing/2014/main" val="3735734873"/>
                  </a:ext>
                </a:extLst>
              </a:tr>
              <a:tr h="839350">
                <a:tc>
                  <a:txBody>
                    <a:bodyPr/>
                    <a:lstStyle/>
                    <a:p>
                      <a:r>
                        <a:rPr lang="en-US" sz="1600"/>
                        <a:t>Fall 2018 American </a:t>
                      </a:r>
                      <a:r>
                        <a:rPr lang="en-US" sz="1600" err="1"/>
                        <a:t>Govt</a:t>
                      </a:r>
                      <a:r>
                        <a:rPr lang="en-US" sz="1600"/>
                        <a:t> System </a:t>
                      </a:r>
                    </a:p>
                    <a:p>
                      <a:r>
                        <a:rPr lang="en-US" sz="1600"/>
                        <a:t>Sec 003</a:t>
                      </a:r>
                    </a:p>
                  </a:txBody>
                  <a:tcPr/>
                </a:tc>
                <a:tc>
                  <a:txBody>
                    <a:bodyPr/>
                    <a:lstStyle/>
                    <a:p>
                      <a:pPr algn="ctr" fontAlgn="b"/>
                      <a:r>
                        <a:rPr lang="en-US" sz="1600" b="0" i="0" u="none" strike="noStrike">
                          <a:solidFill>
                            <a:srgbClr val="000000"/>
                          </a:solidFill>
                          <a:effectLst/>
                          <a:latin typeface="+mn-lt"/>
                        </a:rPr>
                        <a:t>CRN</a:t>
                      </a:r>
                    </a:p>
                  </a:txBody>
                  <a:tcPr marL="9525" marR="9525" marT="9525" marB="0" anchor="ctr"/>
                </a:tc>
                <a:tc>
                  <a:txBody>
                    <a:bodyPr/>
                    <a:lstStyle/>
                    <a:p>
                      <a:pPr algn="ctr" fontAlgn="b"/>
                      <a:r>
                        <a:rPr lang="en-US" sz="1600" b="0" i="0" u="none" strike="noStrike">
                          <a:solidFill>
                            <a:srgbClr val="000000"/>
                          </a:solidFill>
                          <a:effectLst/>
                          <a:latin typeface="+mn-lt"/>
                        </a:rPr>
                        <a:t>date/time</a:t>
                      </a:r>
                    </a:p>
                  </a:txBody>
                  <a:tcPr marL="9525" marR="9525" marT="9525" marB="0" anchor="ctr"/>
                </a:tc>
                <a:tc>
                  <a:txBody>
                    <a:bodyPr/>
                    <a:lstStyle/>
                    <a:p>
                      <a:pPr algn="ctr"/>
                      <a:r>
                        <a:rPr lang="en-US" sz="1600"/>
                        <a:t>1</a:t>
                      </a:r>
                    </a:p>
                  </a:txBody>
                  <a:tcPr anchor="ctr"/>
                </a:tc>
                <a:tc>
                  <a:txBody>
                    <a:bodyPr/>
                    <a:lstStyle/>
                    <a:p>
                      <a:pPr algn="ctr"/>
                      <a:r>
                        <a:rPr lang="en-US" sz="1600"/>
                        <a:t>student 1 response</a:t>
                      </a:r>
                    </a:p>
                  </a:txBody>
                  <a:tcPr anchor="ctr"/>
                </a:tc>
                <a:tc>
                  <a:txBody>
                    <a:bodyPr/>
                    <a:lstStyle/>
                    <a:p>
                      <a:pPr algn="ctr"/>
                      <a:r>
                        <a:rPr lang="en-US" sz="1600"/>
                        <a:t>student</a:t>
                      </a:r>
                      <a:r>
                        <a:rPr lang="en-US" sz="1600" baseline="0"/>
                        <a:t> 1 score</a:t>
                      </a:r>
                      <a:endParaRPr lang="en-US" sz="1600"/>
                    </a:p>
                  </a:txBody>
                  <a:tcPr anchor="ctr"/>
                </a:tc>
                <a:tc>
                  <a:txBody>
                    <a:bodyPr/>
                    <a:lstStyle/>
                    <a:p>
                      <a:pPr algn="ctr"/>
                      <a:r>
                        <a:rPr lang="en-US" sz="1600"/>
                        <a:t>student 1 response</a:t>
                      </a:r>
                    </a:p>
                  </a:txBody>
                  <a:tcPr anchor="ctr"/>
                </a:tc>
                <a:tc>
                  <a:txBody>
                    <a:bodyPr/>
                    <a:lstStyle/>
                    <a:p>
                      <a:pPr algn="ctr"/>
                      <a:r>
                        <a:rPr lang="en-US" sz="1600"/>
                        <a:t>student</a:t>
                      </a:r>
                      <a:r>
                        <a:rPr lang="en-US" sz="1600" baseline="0"/>
                        <a:t> 1 score</a:t>
                      </a:r>
                      <a:endParaRPr lang="en-US" sz="1600"/>
                    </a:p>
                  </a:txBody>
                  <a:tcPr anchor="ctr"/>
                </a:tc>
                <a:extLst>
                  <a:ext uri="{0D108BD9-81ED-4DB2-BD59-A6C34878D82A}">
                    <a16:rowId xmlns:a16="http://schemas.microsoft.com/office/drawing/2014/main" val="930882389"/>
                  </a:ext>
                </a:extLst>
              </a:tr>
              <a:tr h="822960">
                <a:tc>
                  <a:txBody>
                    <a:bodyPr/>
                    <a:lstStyle/>
                    <a:p>
                      <a:r>
                        <a:rPr lang="en-US" sz="1600"/>
                        <a:t>Fall 2018 American </a:t>
                      </a:r>
                      <a:r>
                        <a:rPr lang="en-US" sz="1600" err="1"/>
                        <a:t>Govt</a:t>
                      </a:r>
                      <a:r>
                        <a:rPr lang="en-US" sz="1600"/>
                        <a:t> System </a:t>
                      </a:r>
                    </a:p>
                    <a:p>
                      <a:r>
                        <a:rPr lang="en-US" sz="1600"/>
                        <a:t>Sec 003</a:t>
                      </a:r>
                    </a:p>
                  </a:txBody>
                  <a:tcPr/>
                </a:tc>
                <a:tc>
                  <a:txBody>
                    <a:bodyPr/>
                    <a:lstStyle/>
                    <a:p>
                      <a:pPr algn="ctr" fontAlgn="b"/>
                      <a:r>
                        <a:rPr lang="en-US" sz="1600" b="0" i="0" u="none" strike="noStrike">
                          <a:solidFill>
                            <a:srgbClr val="000000"/>
                          </a:solidFill>
                          <a:effectLst/>
                          <a:latin typeface="+mn-lt"/>
                        </a:rPr>
                        <a:t>CRN</a:t>
                      </a:r>
                    </a:p>
                  </a:txBody>
                  <a:tcPr marL="9525" marR="9525" marT="9525" marB="0" anchor="ctr"/>
                </a:tc>
                <a:tc>
                  <a:txBody>
                    <a:bodyPr/>
                    <a:lstStyle/>
                    <a:p>
                      <a:pPr algn="ctr" fontAlgn="b"/>
                      <a:r>
                        <a:rPr lang="en-US" sz="1600" b="0" i="0" u="none" strike="noStrike">
                          <a:solidFill>
                            <a:srgbClr val="000000"/>
                          </a:solidFill>
                          <a:effectLst/>
                          <a:latin typeface="+mn-lt"/>
                        </a:rPr>
                        <a:t>date/time</a:t>
                      </a:r>
                    </a:p>
                  </a:txBody>
                  <a:tcPr marL="9525" marR="9525" marT="9525" marB="0" anchor="ctr"/>
                </a:tc>
                <a:tc>
                  <a:txBody>
                    <a:bodyPr/>
                    <a:lstStyle/>
                    <a:p>
                      <a:pPr algn="ctr"/>
                      <a:r>
                        <a:rPr lang="en-US" sz="1600"/>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student 2 response</a:t>
                      </a:r>
                    </a:p>
                    <a:p>
                      <a:pPr algn="ctr"/>
                      <a:endParaRPr lang="en-US" sz="16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student</a:t>
                      </a:r>
                      <a:r>
                        <a:rPr lang="en-US" sz="1600" baseline="0"/>
                        <a:t> 2 score</a:t>
                      </a:r>
                      <a:endParaRPr lang="en-US" sz="1600"/>
                    </a:p>
                    <a:p>
                      <a:pPr algn="ctr"/>
                      <a:endParaRPr lang="en-US" sz="16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student 2 response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student</a:t>
                      </a:r>
                      <a:r>
                        <a:rPr lang="en-US" sz="1600" baseline="0"/>
                        <a:t> 2 score</a:t>
                      </a:r>
                      <a:endParaRPr lang="en-US" sz="1600"/>
                    </a:p>
                  </a:txBody>
                  <a:tcPr anchor="ctr"/>
                </a:tc>
                <a:extLst>
                  <a:ext uri="{0D108BD9-81ED-4DB2-BD59-A6C34878D82A}">
                    <a16:rowId xmlns:a16="http://schemas.microsoft.com/office/drawing/2014/main" val="4031983523"/>
                  </a:ext>
                </a:extLst>
              </a:tr>
            </a:tbl>
          </a:graphicData>
        </a:graphic>
      </p:graphicFrame>
    </p:spTree>
    <p:extLst>
      <p:ext uri="{BB962C8B-B14F-4D97-AF65-F5344CB8AC3E}">
        <p14:creationId xmlns:p14="http://schemas.microsoft.com/office/powerpoint/2010/main" val="2613385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44" y="272300"/>
            <a:ext cx="9784080" cy="1508760"/>
          </a:xfrm>
        </p:spPr>
        <p:txBody>
          <a:bodyPr/>
          <a:lstStyle/>
          <a:p>
            <a:r>
              <a:rPr lang="en-US"/>
              <a:t>Submitting scores in Excel</a:t>
            </a:r>
          </a:p>
        </p:txBody>
      </p:sp>
      <p:sp>
        <p:nvSpPr>
          <p:cNvPr id="3" name="Content Placeholder 2"/>
          <p:cNvSpPr>
            <a:spLocks noGrp="1"/>
          </p:cNvSpPr>
          <p:nvPr>
            <p:ph idx="1"/>
          </p:nvPr>
        </p:nvSpPr>
        <p:spPr>
          <a:xfrm>
            <a:off x="1684637" y="5280025"/>
            <a:ext cx="4349579" cy="1318229"/>
          </a:xfrm>
        </p:spPr>
        <p:txBody>
          <a:bodyPr>
            <a:normAutofit/>
          </a:bodyPr>
          <a:lstStyle/>
          <a:p>
            <a:r>
              <a:rPr lang="en-US" sz="2400" dirty="0"/>
              <a:t>Use the GEOC Excel template to report your assessment data. </a:t>
            </a:r>
          </a:p>
          <a:p>
            <a:pPr lvl="1"/>
            <a:r>
              <a:rPr lang="en-US" dirty="0"/>
              <a:t>Instructions in tab 1</a:t>
            </a:r>
          </a:p>
        </p:txBody>
      </p:sp>
      <p:sp>
        <p:nvSpPr>
          <p:cNvPr id="7" name="Content Placeholder 2"/>
          <p:cNvSpPr txBox="1">
            <a:spLocks/>
          </p:cNvSpPr>
          <p:nvPr/>
        </p:nvSpPr>
        <p:spPr>
          <a:xfrm>
            <a:off x="6235319" y="5280025"/>
            <a:ext cx="3990482" cy="11699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400" dirty="0"/>
              <a:t>Contact </a:t>
            </a:r>
            <a:r>
              <a:rPr lang="en-US" sz="2400" dirty="0">
                <a:hlinkClick r:id="rId2"/>
              </a:rPr>
              <a:t>gened@wayne.edu</a:t>
            </a:r>
            <a:r>
              <a:rPr lang="en-US" sz="2400" dirty="0"/>
              <a:t> to request the template or ask questions.</a:t>
            </a:r>
          </a:p>
        </p:txBody>
      </p:sp>
      <p:pic>
        <p:nvPicPr>
          <p:cNvPr id="5" name="Picture 4"/>
          <p:cNvPicPr>
            <a:picLocks noChangeAspect="1"/>
          </p:cNvPicPr>
          <p:nvPr/>
        </p:nvPicPr>
        <p:blipFill>
          <a:blip r:embed="rId3"/>
          <a:stretch>
            <a:fillRect/>
          </a:stretch>
        </p:blipFill>
        <p:spPr>
          <a:xfrm>
            <a:off x="1842631" y="1892014"/>
            <a:ext cx="8383170" cy="3277057"/>
          </a:xfrm>
          <a:prstGeom prst="rect">
            <a:avLst/>
          </a:prstGeom>
        </p:spPr>
      </p:pic>
    </p:spTree>
    <p:extLst>
      <p:ext uri="{BB962C8B-B14F-4D97-AF65-F5344CB8AC3E}">
        <p14:creationId xmlns:p14="http://schemas.microsoft.com/office/powerpoint/2010/main" val="3696946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to your Data</a:t>
            </a:r>
            <a:endParaRPr lang="en-US" dirty="0"/>
          </a:p>
        </p:txBody>
      </p:sp>
      <p:sp>
        <p:nvSpPr>
          <p:cNvPr id="3" name="Content Placeholder 2"/>
          <p:cNvSpPr>
            <a:spLocks noGrp="1"/>
          </p:cNvSpPr>
          <p:nvPr>
            <p:ph idx="1"/>
          </p:nvPr>
        </p:nvSpPr>
        <p:spPr/>
        <p:txBody>
          <a:bodyPr/>
          <a:lstStyle/>
          <a:p>
            <a:r>
              <a:rPr lang="en-US" dirty="0" smtClean="0"/>
              <a:t>Institutional Research pulls data from Canvas and creates two reports:</a:t>
            </a:r>
          </a:p>
          <a:p>
            <a:pPr lvl="1"/>
            <a:r>
              <a:rPr lang="en-US" dirty="0" smtClean="0"/>
              <a:t>University-level/GEOC report by Gen Ed designation (</a:t>
            </a:r>
            <a:r>
              <a:rPr lang="en-US" dirty="0" smtClean="0">
                <a:hlinkClick r:id="rId2"/>
              </a:rPr>
              <a:t>public</a:t>
            </a:r>
            <a:r>
              <a:rPr lang="en-US" dirty="0" smtClean="0"/>
              <a:t>)</a:t>
            </a:r>
          </a:p>
          <a:p>
            <a:pPr lvl="2"/>
            <a:r>
              <a:rPr lang="en-US" dirty="0" smtClean="0"/>
              <a:t>Aggregated performance by learning outcome across all courses in a given designation</a:t>
            </a:r>
          </a:p>
          <a:p>
            <a:pPr lvl="2"/>
            <a:r>
              <a:rPr lang="en-US" dirty="0" smtClean="0"/>
              <a:t>Participation rates by course (% of sections that submitted data)</a:t>
            </a:r>
          </a:p>
          <a:p>
            <a:pPr lvl="1"/>
            <a:r>
              <a:rPr lang="en-US" dirty="0" smtClean="0"/>
              <a:t>Confidential instructor-level reports</a:t>
            </a:r>
          </a:p>
          <a:p>
            <a:r>
              <a:rPr lang="en-US" dirty="0" smtClean="0"/>
              <a:t>Shared directly by email with instructor only per the </a:t>
            </a:r>
            <a:r>
              <a:rPr lang="en-US" dirty="0" smtClean="0">
                <a:hlinkClick r:id="rId3"/>
              </a:rPr>
              <a:t>General Education Oversight Committee Data Management Plan</a:t>
            </a:r>
            <a:endParaRPr lang="en-US" dirty="0" smtClean="0"/>
          </a:p>
          <a:p>
            <a:pPr lvl="1"/>
            <a:r>
              <a:rPr lang="en-US" dirty="0" smtClean="0"/>
              <a:t>Not shared with instructors’ supervisor, chair, dean, etc.</a:t>
            </a:r>
          </a:p>
          <a:p>
            <a:pPr lvl="1"/>
            <a:r>
              <a:rPr lang="en-US" dirty="0" smtClean="0"/>
              <a:t>Cannot be required for any evaluation process, but can be optionally provided by instructor</a:t>
            </a:r>
          </a:p>
          <a:p>
            <a:pPr lvl="1"/>
            <a:r>
              <a:rPr lang="en-US" dirty="0" smtClean="0"/>
              <a:t>Displays performance in course section next to performance for all courses and sections in the same designation</a:t>
            </a:r>
            <a:endParaRPr lang="en-US" dirty="0"/>
          </a:p>
        </p:txBody>
      </p:sp>
    </p:spTree>
    <p:extLst>
      <p:ext uri="{BB962C8B-B14F-4D97-AF65-F5344CB8AC3E}">
        <p14:creationId xmlns:p14="http://schemas.microsoft.com/office/powerpoint/2010/main" val="242273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50" y="236674"/>
            <a:ext cx="9936136" cy="1508760"/>
          </a:xfrm>
        </p:spPr>
        <p:txBody>
          <a:bodyPr/>
          <a:lstStyle/>
          <a:p>
            <a:r>
              <a:rPr lang="en-US" dirty="0"/>
              <a:t>WSU’s Context for Gen Ed Assessment</a:t>
            </a:r>
          </a:p>
        </p:txBody>
      </p:sp>
      <p:sp>
        <p:nvSpPr>
          <p:cNvPr id="3" name="Content Placeholder 2"/>
          <p:cNvSpPr>
            <a:spLocks noGrp="1"/>
          </p:cNvSpPr>
          <p:nvPr>
            <p:ph idx="1"/>
          </p:nvPr>
        </p:nvSpPr>
        <p:spPr>
          <a:xfrm>
            <a:off x="568050" y="3635140"/>
            <a:ext cx="4681728" cy="1384514"/>
          </a:xfrm>
        </p:spPr>
        <p:txBody>
          <a:bodyPr/>
          <a:lstStyle/>
          <a:p>
            <a:r>
              <a:rPr lang="en-US" dirty="0"/>
              <a:t>See the General Education Oversight Committee’s </a:t>
            </a:r>
            <a:r>
              <a:rPr lang="en-US" dirty="0">
                <a:hlinkClick r:id="rId3"/>
              </a:rPr>
              <a:t>email</a:t>
            </a:r>
            <a:r>
              <a:rPr lang="en-US" dirty="0"/>
              <a:t> or the </a:t>
            </a:r>
            <a:r>
              <a:rPr lang="en-US" dirty="0">
                <a:hlinkClick r:id="rId4"/>
              </a:rPr>
              <a:t>Gen Ed assessment website</a:t>
            </a:r>
            <a:r>
              <a:rPr lang="en-US" dirty="0"/>
              <a:t> for more information</a:t>
            </a:r>
          </a:p>
        </p:txBody>
      </p:sp>
      <p:pic>
        <p:nvPicPr>
          <p:cNvPr id="4" name="Picture 3" descr="Snapshot of the initial paragraphs of the GEOC email explaining the context, goals, processes, and responsibilities for Gen Ed assessment. The full email is available through the &quot;email&quot; link on the slide." title="General Education Oversight Committee Email">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1542" t="1273" r="1312"/>
          <a:stretch/>
        </p:blipFill>
        <p:spPr>
          <a:xfrm>
            <a:off x="5634990" y="2096262"/>
            <a:ext cx="6228776" cy="4462271"/>
          </a:xfrm>
          <a:prstGeom prst="rect">
            <a:avLst/>
          </a:prstGeom>
        </p:spPr>
      </p:pic>
    </p:spTree>
    <p:extLst>
      <p:ext uri="{BB962C8B-B14F-4D97-AF65-F5344CB8AC3E}">
        <p14:creationId xmlns:p14="http://schemas.microsoft.com/office/powerpoint/2010/main" val="3468769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57" y="284176"/>
            <a:ext cx="9784080" cy="1508760"/>
          </a:xfrm>
        </p:spPr>
        <p:txBody>
          <a:bodyPr/>
          <a:lstStyle/>
          <a:p>
            <a:r>
              <a:rPr lang="en-US" dirty="0" smtClean="0"/>
              <a:t>GEOC Report EXAMPLE</a:t>
            </a:r>
            <a:endParaRPr lang="en-US" dirty="0"/>
          </a:p>
        </p:txBody>
      </p:sp>
      <p:pic>
        <p:nvPicPr>
          <p:cNvPr id="4" name="Picture 3"/>
          <p:cNvPicPr>
            <a:picLocks noChangeAspect="1"/>
          </p:cNvPicPr>
          <p:nvPr/>
        </p:nvPicPr>
        <p:blipFill>
          <a:blip r:embed="rId2"/>
          <a:stretch>
            <a:fillRect/>
          </a:stretch>
        </p:blipFill>
        <p:spPr>
          <a:xfrm>
            <a:off x="219747" y="2927800"/>
            <a:ext cx="6181053" cy="2324424"/>
          </a:xfrm>
          <a:prstGeom prst="rect">
            <a:avLst/>
          </a:prstGeom>
        </p:spPr>
      </p:pic>
      <p:pic>
        <p:nvPicPr>
          <p:cNvPr id="5" name="Picture 4"/>
          <p:cNvPicPr>
            <a:picLocks noChangeAspect="1"/>
          </p:cNvPicPr>
          <p:nvPr/>
        </p:nvPicPr>
        <p:blipFill>
          <a:blip r:embed="rId3"/>
          <a:stretch>
            <a:fillRect/>
          </a:stretch>
        </p:blipFill>
        <p:spPr>
          <a:xfrm>
            <a:off x="6644352" y="180043"/>
            <a:ext cx="5229955" cy="6677957"/>
          </a:xfrm>
          <a:prstGeom prst="rect">
            <a:avLst/>
          </a:prstGeom>
          <a:ln>
            <a:solidFill>
              <a:schemeClr val="bg2"/>
            </a:solidFill>
          </a:ln>
        </p:spPr>
      </p:pic>
    </p:spTree>
    <p:extLst>
      <p:ext uri="{BB962C8B-B14F-4D97-AF65-F5344CB8AC3E}">
        <p14:creationId xmlns:p14="http://schemas.microsoft.com/office/powerpoint/2010/main" val="2144223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72" y="284176"/>
            <a:ext cx="6175861" cy="1508760"/>
          </a:xfrm>
        </p:spPr>
        <p:txBody>
          <a:bodyPr/>
          <a:lstStyle/>
          <a:p>
            <a:r>
              <a:rPr lang="en-US" dirty="0" smtClean="0"/>
              <a:t>Instructor Report Example</a:t>
            </a:r>
            <a:endParaRPr lang="en-US" dirty="0"/>
          </a:p>
        </p:txBody>
      </p:sp>
      <p:pic>
        <p:nvPicPr>
          <p:cNvPr id="5" name="Picture 4"/>
          <p:cNvPicPr>
            <a:picLocks noChangeAspect="1"/>
          </p:cNvPicPr>
          <p:nvPr/>
        </p:nvPicPr>
        <p:blipFill>
          <a:blip r:embed="rId2"/>
          <a:stretch>
            <a:fillRect/>
          </a:stretch>
        </p:blipFill>
        <p:spPr>
          <a:xfrm>
            <a:off x="119572" y="1911007"/>
            <a:ext cx="6330655" cy="4736928"/>
          </a:xfrm>
          <a:prstGeom prst="rect">
            <a:avLst/>
          </a:prstGeom>
        </p:spPr>
      </p:pic>
      <p:pic>
        <p:nvPicPr>
          <p:cNvPr id="6" name="Picture 5"/>
          <p:cNvPicPr>
            <a:picLocks noChangeAspect="1"/>
          </p:cNvPicPr>
          <p:nvPr/>
        </p:nvPicPr>
        <p:blipFill>
          <a:blip r:embed="rId3"/>
          <a:stretch>
            <a:fillRect/>
          </a:stretch>
        </p:blipFill>
        <p:spPr>
          <a:xfrm>
            <a:off x="6586155" y="106455"/>
            <a:ext cx="5370518" cy="6637231"/>
          </a:xfrm>
          <a:prstGeom prst="rect">
            <a:avLst/>
          </a:prstGeom>
          <a:ln>
            <a:solidFill>
              <a:schemeClr val="bg2"/>
            </a:solidFill>
          </a:ln>
        </p:spPr>
      </p:pic>
    </p:spTree>
    <p:extLst>
      <p:ext uri="{BB962C8B-B14F-4D97-AF65-F5344CB8AC3E}">
        <p14:creationId xmlns:p14="http://schemas.microsoft.com/office/powerpoint/2010/main" val="411130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Want Feedback or More Help?</a:t>
            </a:r>
          </a:p>
        </p:txBody>
      </p:sp>
      <p:sp>
        <p:nvSpPr>
          <p:cNvPr id="3" name="Content Placeholder 2"/>
          <p:cNvSpPr>
            <a:spLocks noGrp="1"/>
          </p:cNvSpPr>
          <p:nvPr>
            <p:ph idx="1"/>
          </p:nvPr>
        </p:nvSpPr>
        <p:spPr>
          <a:xfrm>
            <a:off x="1005363" y="2160429"/>
            <a:ext cx="10173642" cy="4314512"/>
          </a:xfrm>
        </p:spPr>
        <p:txBody>
          <a:bodyPr vert="horz" lIns="91440" tIns="45720" rIns="91440" bIns="45720" rtlCol="0" anchor="t">
            <a:normAutofit fontScale="77500" lnSpcReduction="20000"/>
          </a:bodyPr>
          <a:lstStyle/>
          <a:p>
            <a:r>
              <a:rPr lang="en-US" sz="2800" dirty="0"/>
              <a:t>You can request individual feedback or a consultation!</a:t>
            </a:r>
          </a:p>
          <a:p>
            <a:pPr lvl="1"/>
            <a:r>
              <a:rPr lang="en-US" sz="2800" dirty="0"/>
              <a:t>General Education Assessment (Email: </a:t>
            </a:r>
            <a:r>
              <a:rPr lang="en-US" sz="2800" dirty="0">
                <a:hlinkClick r:id="rId3"/>
              </a:rPr>
              <a:t>gened@wayne.edu</a:t>
            </a:r>
            <a:r>
              <a:rPr lang="en-US" sz="2800" dirty="0"/>
              <a:t>)</a:t>
            </a:r>
          </a:p>
          <a:p>
            <a:pPr lvl="1"/>
            <a:r>
              <a:rPr lang="en-US" sz="2800" dirty="0"/>
              <a:t>Office for Teaching and Learning (</a:t>
            </a:r>
            <a:r>
              <a:rPr lang="en-US" sz="2800" dirty="0">
                <a:hlinkClick r:id="rId4"/>
              </a:rPr>
              <a:t>otl.wayne.edu</a:t>
            </a:r>
            <a:r>
              <a:rPr lang="en-US" sz="2800" dirty="0"/>
              <a:t>)</a:t>
            </a:r>
          </a:p>
          <a:p>
            <a:pPr lvl="1"/>
            <a:endParaRPr lang="en-US" sz="2800" dirty="0"/>
          </a:p>
          <a:p>
            <a:r>
              <a:rPr lang="en-US" sz="2800" dirty="0"/>
              <a:t>The </a:t>
            </a:r>
            <a:r>
              <a:rPr lang="en-US" sz="2800" dirty="0">
                <a:hlinkClick r:id="rId5"/>
              </a:rPr>
              <a:t>General Education Program Assessment website </a:t>
            </a:r>
            <a:r>
              <a:rPr lang="en-US" sz="2800" dirty="0"/>
              <a:t>has information about other aspects of assessment as well.</a:t>
            </a:r>
          </a:p>
          <a:p>
            <a:pPr lvl="1"/>
            <a:r>
              <a:rPr lang="en-US" sz="2600" dirty="0"/>
              <a:t>As of August 30th you should also be able to access resources on the new Gen Ed website:  </a:t>
            </a:r>
            <a:r>
              <a:rPr lang="en-US" sz="2600" dirty="0">
                <a:hlinkClick r:id="rId6"/>
              </a:rPr>
              <a:t>https://engaginggened.wayne.edu</a:t>
            </a:r>
            <a:r>
              <a:rPr lang="en-US" sz="2600" dirty="0"/>
              <a:t> </a:t>
            </a:r>
          </a:p>
          <a:p>
            <a:endParaRPr lang="en-US" sz="2800" dirty="0"/>
          </a:p>
          <a:p>
            <a:r>
              <a:rPr lang="en-US" sz="2800" dirty="0"/>
              <a:t>All CI and GL instructors for 2021/2022 will be added to a Canvas training course for Gen Ed assessment where you will be able to access this information. </a:t>
            </a:r>
          </a:p>
          <a:p>
            <a:pPr marL="0" indent="0">
              <a:buNone/>
            </a:pPr>
            <a:endParaRPr lang="en-US" sz="2800" dirty="0"/>
          </a:p>
          <a:p>
            <a:r>
              <a:rPr lang="en-US" sz="2800" dirty="0"/>
              <a:t>Questions about Canvas should be directed to </a:t>
            </a:r>
            <a:r>
              <a:rPr lang="en-US" sz="2800" dirty="0">
                <a:hlinkClick r:id="rId7"/>
              </a:rPr>
              <a:t>lmsadmin@wayne.edu</a:t>
            </a:r>
            <a:r>
              <a:rPr lang="en-US" sz="2800" dirty="0"/>
              <a:t>. </a:t>
            </a:r>
          </a:p>
        </p:txBody>
      </p:sp>
    </p:spTree>
    <p:extLst>
      <p:ext uri="{BB962C8B-B14F-4D97-AF65-F5344CB8AC3E}">
        <p14:creationId xmlns:p14="http://schemas.microsoft.com/office/powerpoint/2010/main" val="245102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75" y="449298"/>
            <a:ext cx="11058417" cy="1143000"/>
          </a:xfrm>
        </p:spPr>
        <p:txBody>
          <a:bodyPr/>
          <a:lstStyle/>
          <a:p>
            <a:r>
              <a:rPr lang="en-US" dirty="0">
                <a:solidFill>
                  <a:schemeClr val="bg1"/>
                </a:solidFill>
              </a:rPr>
              <a:t>Initial Development of Gen Ed Assessment</a:t>
            </a:r>
          </a:p>
        </p:txBody>
      </p:sp>
      <p:graphicFrame>
        <p:nvGraphicFramePr>
          <p:cNvPr id="4" name="Content Placeholder 3"/>
          <p:cNvGraphicFramePr>
            <a:graphicFrameLocks noGrp="1"/>
          </p:cNvGraphicFramePr>
          <p:nvPr>
            <p:ph idx="1"/>
          </p:nvPr>
        </p:nvGraphicFramePr>
        <p:xfrm>
          <a:off x="225083" y="1909720"/>
          <a:ext cx="11966917" cy="478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212585" y="1909720"/>
            <a:ext cx="4005558" cy="488759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24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Responsibilities </a:t>
            </a:r>
            <a:br>
              <a:rPr lang="en-US" dirty="0"/>
            </a:br>
            <a:r>
              <a:rPr lang="en-US" dirty="0">
                <a:solidFill>
                  <a:schemeClr val="accent1">
                    <a:lumMod val="60000"/>
                    <a:lumOff val="40000"/>
                  </a:schemeClr>
                </a:solidFill>
              </a:rPr>
              <a:t>(Fall and Winter)</a:t>
            </a:r>
          </a:p>
        </p:txBody>
      </p:sp>
      <p:graphicFrame>
        <p:nvGraphicFramePr>
          <p:cNvPr id="4" name="Content Placeholder 3" descr="Design the syllabus, then select one or more assignmtheents, then score the assignment(s) using the Gen Ed rubric for your course designation." title="Instructor reponsibilities process"/>
          <p:cNvGraphicFramePr>
            <a:graphicFrameLocks noGrp="1"/>
          </p:cNvGraphicFramePr>
          <p:nvPr>
            <p:ph idx="1"/>
            <p:extLst>
              <p:ext uri="{D42A27DB-BD31-4B8C-83A1-F6EECF244321}">
                <p14:modId xmlns:p14="http://schemas.microsoft.com/office/powerpoint/2010/main" val="2536599843"/>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86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0937"/>
            <a:ext cx="10972800" cy="786066"/>
          </a:xfrm>
        </p:spPr>
        <p:txBody>
          <a:bodyPr/>
          <a:lstStyle/>
          <a:p>
            <a:r>
              <a:rPr lang="en-US" dirty="0"/>
              <a:t>Some Definitions</a:t>
            </a:r>
          </a:p>
        </p:txBody>
      </p:sp>
      <p:sp>
        <p:nvSpPr>
          <p:cNvPr id="3" name="Content Placeholder 2"/>
          <p:cNvSpPr>
            <a:spLocks noGrp="1"/>
          </p:cNvSpPr>
          <p:nvPr>
            <p:ph idx="1"/>
          </p:nvPr>
        </p:nvSpPr>
        <p:spPr>
          <a:xfrm>
            <a:off x="609600" y="2945081"/>
            <a:ext cx="10972800" cy="2998520"/>
          </a:xfrm>
        </p:spPr>
        <p:txBody>
          <a:bodyPr/>
          <a:lstStyle/>
          <a:p>
            <a:r>
              <a:rPr lang="en-US" b="1" dirty="0"/>
              <a:t>Learning outcomes </a:t>
            </a:r>
            <a:r>
              <a:rPr lang="en-US" dirty="0"/>
              <a:t>are statements that describe what students should know or be able to do.</a:t>
            </a:r>
          </a:p>
          <a:p>
            <a:pPr lvl="1"/>
            <a:r>
              <a:rPr lang="en-US" dirty="0"/>
              <a:t>Gen Ed outcomes are set by the General Education Oversight Committee (GEOC).</a:t>
            </a:r>
          </a:p>
          <a:p>
            <a:r>
              <a:rPr lang="en-US" b="1" dirty="0"/>
              <a:t>Rubrics</a:t>
            </a:r>
            <a:r>
              <a:rPr lang="en-US" dirty="0"/>
              <a:t> are scoring tools that describe different levels of performance on each learning outcome.</a:t>
            </a:r>
          </a:p>
          <a:p>
            <a:r>
              <a:rPr lang="en-US" b="1" dirty="0"/>
              <a:t>Course assignments</a:t>
            </a:r>
            <a:r>
              <a:rPr lang="en-US" dirty="0"/>
              <a:t> are activities that elicit student performance, such as tests, projects, presentations, homework, and more.</a:t>
            </a:r>
          </a:p>
          <a:p>
            <a:pPr lvl="1"/>
            <a:r>
              <a:rPr lang="en-US" dirty="0"/>
              <a:t>A </a:t>
            </a:r>
            <a:r>
              <a:rPr lang="en-US" b="1" dirty="0"/>
              <a:t>Canvas assignment</a:t>
            </a:r>
            <a:r>
              <a:rPr lang="en-US" dirty="0"/>
              <a:t> is a digital placeholder for your course assignment.</a:t>
            </a:r>
          </a:p>
        </p:txBody>
      </p:sp>
    </p:spTree>
    <p:extLst>
      <p:ext uri="{BB962C8B-B14F-4D97-AF65-F5344CB8AC3E}">
        <p14:creationId xmlns:p14="http://schemas.microsoft.com/office/powerpoint/2010/main" val="220940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 Rubric Glossary</a:t>
            </a:r>
          </a:p>
        </p:txBody>
      </p:sp>
      <p:sp>
        <p:nvSpPr>
          <p:cNvPr id="3" name="Content Placeholder 2"/>
          <p:cNvSpPr>
            <a:spLocks noGrp="1"/>
          </p:cNvSpPr>
          <p:nvPr>
            <p:ph idx="1"/>
          </p:nvPr>
        </p:nvSpPr>
        <p:spPr/>
        <p:txBody>
          <a:bodyPr>
            <a:normAutofit fontScale="92500" lnSpcReduction="10000"/>
          </a:bodyPr>
          <a:lstStyle/>
          <a:p>
            <a:endParaRPr lang="en-US" dirty="0"/>
          </a:p>
          <a:p>
            <a:pPr fontAlgn="base"/>
            <a:r>
              <a:rPr lang="en-US" dirty="0"/>
              <a:t> </a:t>
            </a:r>
            <a:r>
              <a:rPr lang="en-US" b="1" dirty="0"/>
              <a:t>Artistic or Humanistic Analysis</a:t>
            </a:r>
            <a:r>
              <a:rPr lang="en-US" dirty="0"/>
              <a:t>:  methods of evaluation and assessment in arts and humanities disciplines </a:t>
            </a:r>
          </a:p>
          <a:p>
            <a:pPr fontAlgn="base"/>
            <a:r>
              <a:rPr lang="en-US" b="1" dirty="0"/>
              <a:t>Artistic Practice:</a:t>
            </a:r>
            <a:r>
              <a:rPr lang="en-US" dirty="0"/>
              <a:t>  the ways in which an artist goes about his/her work; can include the activities involved in producing artistic objects, performances, influences, ideas, and materials as well as tools and skills </a:t>
            </a:r>
          </a:p>
          <a:p>
            <a:pPr fontAlgn="base"/>
            <a:r>
              <a:rPr lang="en-US" b="1" dirty="0"/>
              <a:t>Cultural Form:</a:t>
            </a:r>
            <a:r>
              <a:rPr lang="en-US" dirty="0"/>
              <a:t>  concrete manifestations of culture; observable entities through which members of culture express, affirm, and communicate cultural substance to one another. </a:t>
            </a:r>
          </a:p>
          <a:p>
            <a:pPr fontAlgn="base"/>
            <a:r>
              <a:rPr lang="en-US" b="1" dirty="0"/>
              <a:t>Artifact:</a:t>
            </a:r>
            <a:r>
              <a:rPr lang="en-US" dirty="0"/>
              <a:t> an object made by a human being, typically an item of cultural or historical interest </a:t>
            </a:r>
          </a:p>
          <a:p>
            <a:pPr fontAlgn="base"/>
            <a:r>
              <a:rPr lang="en-US" b="1" dirty="0"/>
              <a:t>Philosophical Idea:</a:t>
            </a:r>
            <a:r>
              <a:rPr lang="en-US" dirty="0"/>
              <a:t> concepts or theories that are the subject of philosophical inquiry and debate </a:t>
            </a:r>
          </a:p>
        </p:txBody>
      </p:sp>
    </p:spTree>
    <p:extLst>
      <p:ext uri="{BB962C8B-B14F-4D97-AF65-F5344CB8AC3E}">
        <p14:creationId xmlns:p14="http://schemas.microsoft.com/office/powerpoint/2010/main" val="145554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 Ed Rubric Example</a:t>
            </a:r>
          </a:p>
        </p:txBody>
      </p:sp>
      <p:graphicFrame>
        <p:nvGraphicFramePr>
          <p:cNvPr id="4" name="Content Placeholder 3" title="Quantitative Experience rubric"/>
          <p:cNvGraphicFramePr>
            <a:graphicFrameLocks noGrp="1"/>
          </p:cNvGraphicFramePr>
          <p:nvPr>
            <p:ph idx="4294967295"/>
            <p:extLst>
              <p:ext uri="{D42A27DB-BD31-4B8C-83A1-F6EECF244321}">
                <p14:modId xmlns:p14="http://schemas.microsoft.com/office/powerpoint/2010/main" val="1447340536"/>
              </p:ext>
            </p:extLst>
          </p:nvPr>
        </p:nvGraphicFramePr>
        <p:xfrm>
          <a:off x="1041" y="-41564"/>
          <a:ext cx="12190959" cy="7055566"/>
        </p:xfrm>
        <a:graphic>
          <a:graphicData uri="http://schemas.openxmlformats.org/drawingml/2006/table">
            <a:tbl>
              <a:tblPr>
                <a:tableStyleId>{5C22544A-7EE6-4342-B048-85BDC9FD1C3A}</a:tableStyleId>
              </a:tblPr>
              <a:tblGrid>
                <a:gridCol w="2361981">
                  <a:extLst>
                    <a:ext uri="{9D8B030D-6E8A-4147-A177-3AD203B41FA5}">
                      <a16:colId xmlns:a16="http://schemas.microsoft.com/office/drawing/2014/main" val="3215921287"/>
                    </a:ext>
                  </a:extLst>
                </a:gridCol>
                <a:gridCol w="2494625">
                  <a:extLst>
                    <a:ext uri="{9D8B030D-6E8A-4147-A177-3AD203B41FA5}">
                      <a16:colId xmlns:a16="http://schemas.microsoft.com/office/drawing/2014/main" val="2136059345"/>
                    </a:ext>
                  </a:extLst>
                </a:gridCol>
                <a:gridCol w="2379216">
                  <a:extLst>
                    <a:ext uri="{9D8B030D-6E8A-4147-A177-3AD203B41FA5}">
                      <a16:colId xmlns:a16="http://schemas.microsoft.com/office/drawing/2014/main" val="2065522171"/>
                    </a:ext>
                  </a:extLst>
                </a:gridCol>
                <a:gridCol w="2449716">
                  <a:extLst>
                    <a:ext uri="{9D8B030D-6E8A-4147-A177-3AD203B41FA5}">
                      <a16:colId xmlns:a16="http://schemas.microsoft.com/office/drawing/2014/main" val="4137201015"/>
                    </a:ext>
                  </a:extLst>
                </a:gridCol>
                <a:gridCol w="2505421">
                  <a:extLst>
                    <a:ext uri="{9D8B030D-6E8A-4147-A177-3AD203B41FA5}">
                      <a16:colId xmlns:a16="http://schemas.microsoft.com/office/drawing/2014/main" val="2792421284"/>
                    </a:ext>
                  </a:extLst>
                </a:gridCol>
              </a:tblGrid>
              <a:tr h="396786">
                <a:tc>
                  <a:txBody>
                    <a:bodyPr/>
                    <a:lstStyle/>
                    <a:p>
                      <a:pPr marL="0" marR="0">
                        <a:lnSpc>
                          <a:spcPct val="115000"/>
                        </a:lnSpc>
                        <a:spcBef>
                          <a:spcPts val="0"/>
                        </a:spcBef>
                        <a:spcAft>
                          <a:spcPts val="0"/>
                        </a:spcAft>
                      </a:pPr>
                      <a:r>
                        <a:rPr lang="en-US" sz="1600" b="1" dirty="0">
                          <a:solidFill>
                            <a:schemeClr val="bg1"/>
                          </a:solidFill>
                          <a:effectLst/>
                        </a:rPr>
                        <a:t>CI Learning Outcomes</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effectLst/>
                        </a:rPr>
                        <a:t>High</a:t>
                      </a: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effectLst/>
                        </a:rPr>
                        <a:t>Moderate</a:t>
                      </a: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effectLst/>
                        </a:rPr>
                        <a:t>Low</a:t>
                      </a: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effectLst/>
                        </a:rPr>
                        <a:t>Little to No Evidence</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03436676"/>
                  </a:ext>
                </a:extLst>
              </a:tr>
              <a:tr h="1775042">
                <a:tc>
                  <a:txBody>
                    <a:bodyPr/>
                    <a:lstStyle/>
                    <a:p>
                      <a:pPr marL="0" marR="0">
                        <a:lnSpc>
                          <a:spcPct val="115000"/>
                        </a:lnSpc>
                        <a:spcBef>
                          <a:spcPts val="0"/>
                        </a:spcBef>
                        <a:spcAft>
                          <a:spcPts val="0"/>
                        </a:spcAft>
                      </a:pPr>
                      <a:r>
                        <a:rPr lang="en-US" sz="1800" b="1" dirty="0">
                          <a:solidFill>
                            <a:schemeClr val="bg1"/>
                          </a:solidFill>
                          <a:effectLst/>
                        </a:rPr>
                        <a:t>LO1: </a:t>
                      </a:r>
                    </a:p>
                    <a:p>
                      <a:pPr marL="0" marR="0">
                        <a:lnSpc>
                          <a:spcPct val="115000"/>
                        </a:lnSpc>
                        <a:spcBef>
                          <a:spcPts val="0"/>
                        </a:spcBef>
                        <a:spcAft>
                          <a:spcPts val="0"/>
                        </a:spcAft>
                      </a:pPr>
                      <a:r>
                        <a:rPr lang="en-US" sz="1800" b="0" i="0" kern="1200" dirty="0">
                          <a:solidFill>
                            <a:schemeClr val="dk1"/>
                          </a:solidFill>
                          <a:effectLst/>
                          <a:latin typeface="+mn-lt"/>
                          <a:ea typeface="+mn-ea"/>
                          <a:cs typeface="+mn-cs"/>
                        </a:rPr>
                        <a:t>Explain basic concepts in artistic or humanistic analysis.</a:t>
                      </a:r>
                      <a:endParaRPr lang="en-US"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b="1" i="1" kern="1200" dirty="0">
                          <a:solidFill>
                            <a:schemeClr val="dk1"/>
                          </a:solidFill>
                          <a:effectLst/>
                          <a:latin typeface="+mn-lt"/>
                          <a:ea typeface="+mn-ea"/>
                          <a:cs typeface="+mn-cs"/>
                        </a:rPr>
                        <a:t>Applies</a:t>
                      </a:r>
                      <a:r>
                        <a:rPr lang="en-US" sz="1600" b="0" i="0" kern="1200" dirty="0">
                          <a:solidFill>
                            <a:schemeClr val="dk1"/>
                          </a:solidFill>
                          <a:effectLst/>
                          <a:latin typeface="+mn-lt"/>
                          <a:ea typeface="+mn-ea"/>
                          <a:cs typeface="+mn-cs"/>
                        </a:rPr>
                        <a:t> different concepts in artistic or humanistic analysis.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1" i="1" kern="1200" dirty="0">
                          <a:solidFill>
                            <a:schemeClr val="dk1"/>
                          </a:solidFill>
                          <a:effectLst/>
                          <a:latin typeface="+mn-lt"/>
                          <a:ea typeface="+mn-ea"/>
                          <a:cs typeface="+mn-cs"/>
                        </a:rPr>
                        <a:t>Explains</a:t>
                      </a:r>
                      <a:r>
                        <a:rPr lang="en-US" sz="1600" b="0" i="0" kern="1200" dirty="0">
                          <a:solidFill>
                            <a:schemeClr val="dk1"/>
                          </a:solidFill>
                          <a:effectLst/>
                          <a:latin typeface="+mn-lt"/>
                          <a:ea typeface="+mn-ea"/>
                          <a:cs typeface="+mn-cs"/>
                        </a:rPr>
                        <a:t> basic concepts in artistic or humanistic analysis.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1" i="1" kern="1200" dirty="0">
                          <a:solidFill>
                            <a:schemeClr val="dk1"/>
                          </a:solidFill>
                          <a:effectLst/>
                          <a:latin typeface="+mn-lt"/>
                          <a:ea typeface="+mn-ea"/>
                          <a:cs typeface="+mn-cs"/>
                        </a:rPr>
                        <a:t>Identifies</a:t>
                      </a:r>
                      <a:r>
                        <a:rPr lang="en-US" sz="1600" b="0" i="0" kern="1200" dirty="0">
                          <a:solidFill>
                            <a:schemeClr val="dk1"/>
                          </a:solidFill>
                          <a:effectLst/>
                          <a:latin typeface="+mn-lt"/>
                          <a:ea typeface="+mn-ea"/>
                          <a:cs typeface="+mn-cs"/>
                        </a:rPr>
                        <a:t> basic concepts in artistic or humanistic analysis. </a:t>
                      </a:r>
                      <a:r>
                        <a:rPr lang="en-US" sz="1600" b="0" i="0" u="none" strike="noStrike" kern="1200" baseline="0" dirty="0">
                          <a:solidFill>
                            <a:schemeClr val="dk1"/>
                          </a:solidFill>
                          <a:latin typeface="+mn-lt"/>
                          <a:ea typeface="+mn-ea"/>
                          <a:cs typeface="+mn-cs"/>
                        </a:rPr>
                        <a:t>	</a:t>
                      </a: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1" i="1" kern="1200" dirty="0">
                          <a:solidFill>
                            <a:schemeClr val="dk1"/>
                          </a:solidFill>
                          <a:effectLst/>
                          <a:latin typeface="+mn-lt"/>
                          <a:ea typeface="+mn-ea"/>
                          <a:cs typeface="+mn-cs"/>
                        </a:rPr>
                        <a:t>Unable to identify </a:t>
                      </a:r>
                      <a:r>
                        <a:rPr lang="en-US" sz="1600" b="0" i="0" kern="1200" dirty="0">
                          <a:solidFill>
                            <a:schemeClr val="dk1"/>
                          </a:solidFill>
                          <a:effectLst/>
                          <a:latin typeface="+mn-lt"/>
                          <a:ea typeface="+mn-ea"/>
                          <a:cs typeface="+mn-cs"/>
                        </a:rPr>
                        <a:t>basic concepts in artistic or humanistic analysis. </a:t>
                      </a:r>
                      <a:r>
                        <a:rPr lang="en-US" sz="1600" b="0" i="0" u="none" strike="noStrike" kern="1200" baseline="0" dirty="0">
                          <a:solidFill>
                            <a:schemeClr val="dk1"/>
                          </a:solidFill>
                          <a:latin typeface="+mn-lt"/>
                          <a:ea typeface="+mn-ea"/>
                          <a:cs typeface="+mn-cs"/>
                        </a:rPr>
                        <a:t>	</a:t>
                      </a: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977699842"/>
                  </a:ext>
                </a:extLst>
              </a:tr>
              <a:tr h="1775042">
                <a:tc>
                  <a:txBody>
                    <a:bodyPr/>
                    <a:lstStyle/>
                    <a:p>
                      <a:pPr marL="0" marR="0">
                        <a:lnSpc>
                          <a:spcPct val="115000"/>
                        </a:lnSpc>
                        <a:spcBef>
                          <a:spcPts val="0"/>
                        </a:spcBef>
                        <a:spcAft>
                          <a:spcPts val="0"/>
                        </a:spcAft>
                      </a:pPr>
                      <a:r>
                        <a:rPr lang="en-US" sz="1800" b="1" dirty="0">
                          <a:solidFill>
                            <a:schemeClr val="bg1"/>
                          </a:solidFill>
                          <a:effectLst/>
                        </a:rPr>
                        <a:t>LO2: </a:t>
                      </a:r>
                    </a:p>
                    <a:p>
                      <a:pPr marL="0" marR="0">
                        <a:lnSpc>
                          <a:spcPct val="115000"/>
                        </a:lnSpc>
                        <a:spcBef>
                          <a:spcPts val="0"/>
                        </a:spcBef>
                        <a:spcAft>
                          <a:spcPts val="0"/>
                        </a:spcAft>
                      </a:pPr>
                      <a:r>
                        <a:rPr lang="en-US" sz="1800" b="0" i="0" kern="1200" dirty="0">
                          <a:solidFill>
                            <a:schemeClr val="dk1"/>
                          </a:solidFill>
                          <a:effectLst/>
                          <a:latin typeface="+mn-lt"/>
                          <a:ea typeface="+mn-ea"/>
                          <a:cs typeface="+mn-cs"/>
                        </a:rPr>
                        <a:t>Analyze an artistic practice, cultural form, artifact, or philosophical idea.</a:t>
                      </a:r>
                      <a:endParaRPr lang="en-US"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b="0" i="0" kern="1200" dirty="0">
                          <a:solidFill>
                            <a:schemeClr val="dk1"/>
                          </a:solidFill>
                          <a:effectLst/>
                          <a:latin typeface="+mn-lt"/>
                          <a:ea typeface="+mn-ea"/>
                          <a:cs typeface="+mn-cs"/>
                        </a:rPr>
                        <a:t>Interprets an artistic practice, cultural form, artifact, or philosophical idea.</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0" i="0" u="none" kern="1200" dirty="0">
                          <a:solidFill>
                            <a:schemeClr val="dk1"/>
                          </a:solidFill>
                          <a:effectLst/>
                          <a:latin typeface="+mn-lt"/>
                          <a:ea typeface="+mn-ea"/>
                          <a:cs typeface="+mn-cs"/>
                        </a:rPr>
                        <a:t>Analyzes </a:t>
                      </a:r>
                      <a:r>
                        <a:rPr lang="en-US" sz="1600" b="0" i="0" kern="1200" dirty="0">
                          <a:solidFill>
                            <a:schemeClr val="dk1"/>
                          </a:solidFill>
                          <a:effectLst/>
                          <a:latin typeface="+mn-lt"/>
                          <a:ea typeface="+mn-ea"/>
                          <a:cs typeface="+mn-cs"/>
                        </a:rPr>
                        <a:t>elements of an artistic practice, cultural form, artifact, or philosophical idea.</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0" i="0" u="none" kern="1200" dirty="0">
                          <a:solidFill>
                            <a:schemeClr val="dk1"/>
                          </a:solidFill>
                          <a:effectLst/>
                          <a:latin typeface="+mn-lt"/>
                          <a:ea typeface="+mn-ea"/>
                          <a:cs typeface="+mn-cs"/>
                        </a:rPr>
                        <a:t>Describes</a:t>
                      </a:r>
                      <a:r>
                        <a:rPr lang="en-US" sz="1600" b="0" i="0" kern="1200" dirty="0">
                          <a:solidFill>
                            <a:schemeClr val="dk1"/>
                          </a:solidFill>
                          <a:effectLst/>
                          <a:latin typeface="+mn-lt"/>
                          <a:ea typeface="+mn-ea"/>
                          <a:cs typeface="+mn-cs"/>
                        </a:rPr>
                        <a:t> an artistic practice, cultural form, artifact, or philosophical idea.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0" i="0" u="none" kern="1200" dirty="0">
                          <a:solidFill>
                            <a:schemeClr val="dk1"/>
                          </a:solidFill>
                          <a:effectLst/>
                          <a:latin typeface="+mn-lt"/>
                          <a:ea typeface="+mn-ea"/>
                          <a:cs typeface="+mn-cs"/>
                        </a:rPr>
                        <a:t>Unable to identify </a:t>
                      </a:r>
                      <a:r>
                        <a:rPr lang="en-US" sz="1600" b="0" i="0" kern="1200" dirty="0">
                          <a:solidFill>
                            <a:schemeClr val="dk1"/>
                          </a:solidFill>
                          <a:effectLst/>
                          <a:latin typeface="+mn-lt"/>
                          <a:ea typeface="+mn-ea"/>
                          <a:cs typeface="+mn-cs"/>
                        </a:rPr>
                        <a:t>an artistic practice, cultural form, artifact, or philosophical idea.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665690538"/>
                  </a:ext>
                </a:extLst>
              </a:tr>
              <a:tr h="1492572">
                <a:tc>
                  <a:txBody>
                    <a:bodyPr/>
                    <a:lstStyle/>
                    <a:p>
                      <a:pPr marL="0" marR="0">
                        <a:lnSpc>
                          <a:spcPct val="115000"/>
                        </a:lnSpc>
                        <a:spcBef>
                          <a:spcPts val="0"/>
                        </a:spcBef>
                        <a:spcAft>
                          <a:spcPts val="0"/>
                        </a:spcAft>
                      </a:pPr>
                      <a:r>
                        <a:rPr lang="en-US" sz="1800" b="1" dirty="0">
                          <a:solidFill>
                            <a:schemeClr val="bg1"/>
                          </a:solidFill>
                          <a:effectLst/>
                        </a:rPr>
                        <a:t>LO3: </a:t>
                      </a:r>
                      <a:r>
                        <a:rPr lang="en-US" sz="1800" b="0" i="0" kern="1200" dirty="0">
                          <a:solidFill>
                            <a:schemeClr val="dk1"/>
                          </a:solidFill>
                          <a:effectLst/>
                          <a:latin typeface="+mn-lt"/>
                          <a:ea typeface="+mn-ea"/>
                          <a:cs typeface="+mn-cs"/>
                        </a:rPr>
                        <a:t>Compare artistic practices, cultural forms, artifacts, or philosophical ideas</a:t>
                      </a:r>
                      <a:endParaRPr lang="en-US"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b="0" i="0" kern="1200" dirty="0">
                          <a:solidFill>
                            <a:schemeClr val="dk1"/>
                          </a:solidFill>
                          <a:effectLst/>
                          <a:latin typeface="+mn-lt"/>
                          <a:ea typeface="+mn-ea"/>
                          <a:cs typeface="+mn-cs"/>
                        </a:rPr>
                        <a:t>Interprets similarities and differences across multiple artistic practices, cultural forms, artifacts, or philosophical ideas.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600" b="0" i="0" kern="1200" dirty="0">
                          <a:solidFill>
                            <a:schemeClr val="dk1"/>
                          </a:solidFill>
                          <a:effectLst/>
                          <a:latin typeface="+mn-lt"/>
                          <a:ea typeface="+mn-ea"/>
                          <a:cs typeface="+mn-cs"/>
                        </a:rPr>
                        <a:t>Compares similarities and differences across multiple artistic practices, cultural forms, artifacts, or philosophical ideas. </a:t>
                      </a:r>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kern="1200" dirty="0">
                          <a:solidFill>
                            <a:schemeClr val="dk1"/>
                          </a:solidFill>
                          <a:effectLst/>
                          <a:latin typeface="+mn-lt"/>
                          <a:ea typeface="+mn-ea"/>
                          <a:cs typeface="+mn-cs"/>
                        </a:rPr>
                        <a:t>Identifies different </a:t>
                      </a:r>
                      <a:r>
                        <a:rPr lang="en-US" sz="1600" b="0" i="0" kern="1200" dirty="0">
                          <a:solidFill>
                            <a:schemeClr val="dk1"/>
                          </a:solidFill>
                          <a:effectLst/>
                          <a:latin typeface="+mn-lt"/>
                          <a:ea typeface="+mn-ea"/>
                          <a:cs typeface="+mn-cs"/>
                        </a:rPr>
                        <a:t>types of</a:t>
                      </a:r>
                      <a:r>
                        <a:rPr lang="en-US" sz="1600" b="0" i="0" u="sng" kern="120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artistic practices, cultural forms, artifacts, or philosophical ideas. </a:t>
                      </a:r>
                      <a:endParaRPr lang="en-US"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Unable to </a:t>
                      </a:r>
                      <a:r>
                        <a:rPr lang="en-US" sz="1600" b="0" i="0" u="none" kern="1200" dirty="0">
                          <a:solidFill>
                            <a:schemeClr val="dk1"/>
                          </a:solidFill>
                          <a:effectLst/>
                          <a:latin typeface="+mn-lt"/>
                          <a:ea typeface="+mn-ea"/>
                          <a:cs typeface="+mn-cs"/>
                        </a:rPr>
                        <a:t>identify </a:t>
                      </a:r>
                      <a:r>
                        <a:rPr lang="en-US" sz="1600" b="0" i="0" kern="1200" dirty="0">
                          <a:solidFill>
                            <a:schemeClr val="dk1"/>
                          </a:solidFill>
                          <a:effectLst/>
                          <a:latin typeface="+mn-lt"/>
                          <a:ea typeface="+mn-ea"/>
                          <a:cs typeface="+mn-cs"/>
                        </a:rPr>
                        <a:t>different artistic practices, cultural forms, artifacts, or philosophical ideas. </a:t>
                      </a:r>
                      <a:endParaRPr lang="en-US"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096146638"/>
                  </a:ext>
                </a:extLst>
              </a:tr>
              <a:tr h="1460122">
                <a:tc>
                  <a:txBody>
                    <a:bodyPr/>
                    <a:lstStyle/>
                    <a:p>
                      <a:pPr marL="0" marR="0">
                        <a:lnSpc>
                          <a:spcPct val="115000"/>
                        </a:lnSpc>
                        <a:spcBef>
                          <a:spcPts val="0"/>
                        </a:spcBef>
                        <a:spcAft>
                          <a:spcPts val="0"/>
                        </a:spcAft>
                      </a:pPr>
                      <a:endParaRPr lang="en-US" sz="15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en-US" sz="1600" b="0" i="0" u="none" strike="noStrike" kern="1200" baseline="0" dirty="0">
                        <a:solidFill>
                          <a:schemeClr val="dk1"/>
                        </a:solidFill>
                        <a:latin typeface="+mn-lt"/>
                        <a:ea typeface="+mn-ea"/>
                        <a:cs typeface="+mn-cs"/>
                      </a:endParaRPr>
                    </a:p>
                  </a:txBody>
                  <a:tcPr marL="45777" marR="45777" marT="45777" marB="4577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481933880"/>
                  </a:ext>
                </a:extLst>
              </a:tr>
            </a:tbl>
          </a:graphicData>
        </a:graphic>
      </p:graphicFrame>
      <p:sp>
        <p:nvSpPr>
          <p:cNvPr id="6" name="Rectangle 5" descr="Emphasis box around the Moderate level indicates that the moderate level on the rubric is the target for Gen Ed, so all assignments must elicit at least this level of performance to be useful for Gen Ed assessment." title="Emphasis box around the Moderate level"/>
          <p:cNvSpPr/>
          <p:nvPr/>
        </p:nvSpPr>
        <p:spPr>
          <a:xfrm>
            <a:off x="4801327" y="37485"/>
            <a:ext cx="2421509" cy="5484542"/>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744618" y="5676951"/>
            <a:ext cx="2242331" cy="830997"/>
          </a:xfrm>
          <a:prstGeom prst="rect">
            <a:avLst/>
          </a:prstGeom>
          <a:noFill/>
          <a:ln>
            <a:solidFill>
              <a:srgbClr val="0070C0"/>
            </a:solidFill>
          </a:ln>
        </p:spPr>
        <p:txBody>
          <a:bodyPr wrap="square" rtlCol="0">
            <a:spAutoFit/>
          </a:bodyPr>
          <a:lstStyle/>
          <a:p>
            <a:r>
              <a:rPr lang="en-US" sz="1600" dirty="0">
                <a:solidFill>
                  <a:srgbClr val="0070C0"/>
                </a:solidFill>
              </a:rPr>
              <a:t>A “not submitted” column is also included in your Canvas rubric.</a:t>
            </a:r>
          </a:p>
        </p:txBody>
      </p:sp>
      <p:grpSp>
        <p:nvGrpSpPr>
          <p:cNvPr id="5" name="Group 4"/>
          <p:cNvGrpSpPr/>
          <p:nvPr/>
        </p:nvGrpSpPr>
        <p:grpSpPr>
          <a:xfrm>
            <a:off x="4264499" y="5806203"/>
            <a:ext cx="4545874" cy="572494"/>
            <a:chOff x="4746110" y="6310715"/>
            <a:chExt cx="4545874" cy="572494"/>
          </a:xfrm>
        </p:grpSpPr>
        <p:sp>
          <p:nvSpPr>
            <p:cNvPr id="7" name="Right Arrow 6"/>
            <p:cNvSpPr/>
            <p:nvPr/>
          </p:nvSpPr>
          <p:spPr>
            <a:xfrm rot="10800000">
              <a:off x="4746110" y="6310715"/>
              <a:ext cx="4545874" cy="572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96422" y="6412296"/>
              <a:ext cx="2445249" cy="369332"/>
            </a:xfrm>
            <a:prstGeom prst="rect">
              <a:avLst/>
            </a:prstGeom>
            <a:noFill/>
          </p:spPr>
          <p:txBody>
            <a:bodyPr wrap="square" rtlCol="0">
              <a:spAutoFit/>
            </a:bodyPr>
            <a:lstStyle/>
            <a:p>
              <a:r>
                <a:rPr lang="en-US" dirty="0">
                  <a:solidFill>
                    <a:schemeClr val="bg1"/>
                  </a:solidFill>
                </a:rPr>
                <a:t>Levels are implicational</a:t>
              </a:r>
            </a:p>
          </p:txBody>
        </p:sp>
      </p:grpSp>
    </p:spTree>
    <p:extLst>
      <p:ext uri="{BB962C8B-B14F-4D97-AF65-F5344CB8AC3E}">
        <p14:creationId xmlns:p14="http://schemas.microsoft.com/office/powerpoint/2010/main" val="175132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 Rubric Glossary</a:t>
            </a:r>
          </a:p>
        </p:txBody>
      </p:sp>
      <p:sp>
        <p:nvSpPr>
          <p:cNvPr id="3" name="Content Placeholder 2"/>
          <p:cNvSpPr>
            <a:spLocks noGrp="1"/>
          </p:cNvSpPr>
          <p:nvPr>
            <p:ph idx="1"/>
          </p:nvPr>
        </p:nvSpPr>
        <p:spPr/>
        <p:txBody>
          <a:bodyPr>
            <a:normAutofit/>
          </a:bodyPr>
          <a:lstStyle/>
          <a:p>
            <a:endParaRPr lang="en-US" dirty="0"/>
          </a:p>
          <a:p>
            <a:pPr fontAlgn="base"/>
            <a:r>
              <a:rPr lang="en-US" dirty="0"/>
              <a:t> </a:t>
            </a:r>
            <a:r>
              <a:rPr lang="en-US" b="1" dirty="0"/>
              <a:t>Social/economic/cultural/political phenomena: </a:t>
            </a:r>
            <a:r>
              <a:rPr lang="en-US" dirty="0"/>
              <a:t>occurrences </a:t>
            </a:r>
            <a:r>
              <a:rPr lang="en-US" u="sng" dirty="0"/>
              <a:t>or situations </a:t>
            </a:r>
            <a:r>
              <a:rPr lang="en-US" dirty="0"/>
              <a:t>that influence an individual’s or society's behaviors, opinions, etc. </a:t>
            </a:r>
          </a:p>
          <a:p>
            <a:pPr fontAlgn="base"/>
            <a:r>
              <a:rPr lang="en-US" b="1" dirty="0"/>
              <a:t>Global Context: </a:t>
            </a:r>
            <a:r>
              <a:rPr lang="en-US" dirty="0"/>
              <a:t>circumstances, locations, cultural movements, or economic systems that extend beyond the U.S. </a:t>
            </a:r>
          </a:p>
          <a:p>
            <a:pPr fontAlgn="base"/>
            <a:r>
              <a:rPr lang="en-US" b="1" dirty="0"/>
              <a:t>Worldview:  </a:t>
            </a:r>
            <a:r>
              <a:rPr lang="en-US" dirty="0"/>
              <a:t>an individual’s or society’s particular philosophy of life or conception of the world </a:t>
            </a:r>
          </a:p>
          <a:p>
            <a:pPr fontAlgn="base"/>
            <a:r>
              <a:rPr lang="en-US" b="1" dirty="0"/>
              <a:t>Multiple Worldviews:  </a:t>
            </a:r>
            <a:r>
              <a:rPr lang="en-US" dirty="0"/>
              <a:t>various philosophies of life or conceptions of the world that exist within a particular society or across different societies </a:t>
            </a:r>
          </a:p>
        </p:txBody>
      </p:sp>
    </p:spTree>
    <p:extLst>
      <p:ext uri="{BB962C8B-B14F-4D97-AF65-F5344CB8AC3E}">
        <p14:creationId xmlns:p14="http://schemas.microsoft.com/office/powerpoint/2010/main" val="3132851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3">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2958</TotalTime>
  <Words>3583</Words>
  <Application>Microsoft Office PowerPoint</Application>
  <PresentationFormat>Widescreen</PresentationFormat>
  <Paragraphs>358</Paragraphs>
  <Slides>32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Corbel</vt:lpstr>
      <vt:lpstr>Symbol</vt:lpstr>
      <vt:lpstr>Times New Roman</vt:lpstr>
      <vt:lpstr>Wingdings</vt:lpstr>
      <vt:lpstr>Banded</vt:lpstr>
      <vt:lpstr>Gen Ed Assessment in CI AND GL: Selecting Assignments,  Using the Canvas Rubric</vt:lpstr>
      <vt:lpstr>Overview</vt:lpstr>
      <vt:lpstr>WSU’s Context for Gen Ed Assessment</vt:lpstr>
      <vt:lpstr>Initial Development of Gen Ed Assessment</vt:lpstr>
      <vt:lpstr>Instructor Responsibilities  (Fall and Winter)</vt:lpstr>
      <vt:lpstr>Some Definitions</vt:lpstr>
      <vt:lpstr>CI Rubric Glossary</vt:lpstr>
      <vt:lpstr>Gen Ed Rubric Example</vt:lpstr>
      <vt:lpstr>GL Rubric Glossary</vt:lpstr>
      <vt:lpstr>Gen Ed Rubric Example</vt:lpstr>
      <vt:lpstr>Selecting Assignments for  Gen Ed Assessment</vt:lpstr>
      <vt:lpstr>Samples for CI LOs</vt:lpstr>
      <vt:lpstr>Sample for CI LOs</vt:lpstr>
      <vt:lpstr>Sample for GL LOs</vt:lpstr>
      <vt:lpstr>Assignment Selection Reminders</vt:lpstr>
      <vt:lpstr>After today’s workshop: Score Sample Responses</vt:lpstr>
      <vt:lpstr>Using the Rubric in Canvas</vt:lpstr>
      <vt:lpstr>Navigate to the Gen Ed Assignment</vt:lpstr>
      <vt:lpstr>Canvas Assignment Description:  Instructor View</vt:lpstr>
      <vt:lpstr>Use SpeedGrader to Access the Rubric</vt:lpstr>
      <vt:lpstr>Rubric Display in Canvas Example</vt:lpstr>
      <vt:lpstr>Save after each student; Ignore Points</vt:lpstr>
      <vt:lpstr>Move to the Next Student</vt:lpstr>
      <vt:lpstr>Assignments That Don’t Use Rubrics Pt. 1</vt:lpstr>
      <vt:lpstr>Blueprinting/Alignment Example</vt:lpstr>
      <vt:lpstr>Assignments That Don’t Use Rubrics Pt. 2</vt:lpstr>
      <vt:lpstr>Getting Individual Item Scores from Canvas: Student Analysis Report</vt:lpstr>
      <vt:lpstr>Submitting scores in Excel</vt:lpstr>
      <vt:lpstr>What Happens to your Data</vt:lpstr>
      <vt:lpstr>GEOC Report EXAMPLE</vt:lpstr>
      <vt:lpstr>Instructor Report Example</vt:lpstr>
      <vt:lpstr>Want Feedback or More Help?</vt:lpstr>
    </vt:vector>
  </TitlesOfParts>
  <Company>Wayne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Barrette</dc:creator>
  <cp:lastModifiedBy>Reviewer</cp:lastModifiedBy>
  <cp:revision>236</cp:revision>
  <cp:lastPrinted>2020-01-10T15:25:30Z</cp:lastPrinted>
  <dcterms:created xsi:type="dcterms:W3CDTF">2019-10-17T12:03:41Z</dcterms:created>
  <dcterms:modified xsi:type="dcterms:W3CDTF">2021-08-25T14:48:50Z</dcterms:modified>
</cp:coreProperties>
</file>